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28"/>
  </p:notesMasterIdLst>
  <p:sldIdLst>
    <p:sldId id="258" r:id="rId2"/>
    <p:sldId id="286" r:id="rId3"/>
    <p:sldId id="290" r:id="rId4"/>
    <p:sldId id="289" r:id="rId5"/>
    <p:sldId id="291" r:id="rId6"/>
    <p:sldId id="293" r:id="rId7"/>
    <p:sldId id="292" r:id="rId8"/>
    <p:sldId id="294" r:id="rId9"/>
    <p:sldId id="295" r:id="rId10"/>
    <p:sldId id="316" r:id="rId11"/>
    <p:sldId id="296" r:id="rId12"/>
    <p:sldId id="297" r:id="rId13"/>
    <p:sldId id="300" r:id="rId14"/>
    <p:sldId id="301" r:id="rId15"/>
    <p:sldId id="303" r:id="rId16"/>
    <p:sldId id="305" r:id="rId17"/>
    <p:sldId id="308" r:id="rId18"/>
    <p:sldId id="309" r:id="rId19"/>
    <p:sldId id="306" r:id="rId20"/>
    <p:sldId id="310" r:id="rId21"/>
    <p:sldId id="311" r:id="rId22"/>
    <p:sldId id="312" r:id="rId23"/>
    <p:sldId id="314" r:id="rId24"/>
    <p:sldId id="304" r:id="rId25"/>
    <p:sldId id="317" r:id="rId26"/>
    <p:sldId id="318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C8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43" autoAdjust="0"/>
    <p:restoredTop sz="86357" autoAdjust="0"/>
  </p:normalViewPr>
  <p:slideViewPr>
    <p:cSldViewPr>
      <p:cViewPr varScale="1">
        <p:scale>
          <a:sx n="93" d="100"/>
          <a:sy n="93" d="100"/>
        </p:scale>
        <p:origin x="21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E51C75-C177-4C4A-B584-9F7D1BE3082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7ACFF0-9F3D-46DA-AD6B-E072C74EF2A0}">
      <dgm:prSet phldrT="[Text]"/>
      <dgm:spPr/>
      <dgm:t>
        <a:bodyPr/>
        <a:lstStyle/>
        <a:p>
          <a:r>
            <a:rPr lang="x-none" dirty="0" smtClean="0"/>
            <a:t>МАКРОЦИКЛУС</a:t>
          </a:r>
          <a:endParaRPr lang="en-US" dirty="0"/>
        </a:p>
      </dgm:t>
    </dgm:pt>
    <dgm:pt modelId="{D6C213DD-E813-4BDE-8F2C-C07FC96EEB31}" type="parTrans" cxnId="{F940043D-CE4F-44F4-AF85-632D6104873B}">
      <dgm:prSet/>
      <dgm:spPr/>
      <dgm:t>
        <a:bodyPr/>
        <a:lstStyle/>
        <a:p>
          <a:endParaRPr lang="en-US"/>
        </a:p>
      </dgm:t>
    </dgm:pt>
    <dgm:pt modelId="{269F00AB-5136-4A21-8004-981C6EBFE5A2}" type="sibTrans" cxnId="{F940043D-CE4F-44F4-AF85-632D6104873B}">
      <dgm:prSet/>
      <dgm:spPr/>
      <dgm:t>
        <a:bodyPr/>
        <a:lstStyle/>
        <a:p>
          <a:endParaRPr lang="en-US"/>
        </a:p>
      </dgm:t>
    </dgm:pt>
    <dgm:pt modelId="{E5974AF9-9620-41BE-9191-498EF4939E8D}">
      <dgm:prSet phldrT="[Text]" custT="1"/>
      <dgm:spPr/>
      <dgm:t>
        <a:bodyPr/>
        <a:lstStyle/>
        <a:p>
          <a:r>
            <a:rPr lang="x-none" sz="1800" dirty="0" smtClean="0"/>
            <a:t>Једна и више година</a:t>
          </a:r>
          <a:endParaRPr lang="en-US" sz="1800" dirty="0"/>
        </a:p>
      </dgm:t>
    </dgm:pt>
    <dgm:pt modelId="{BA5DEE56-03BF-44BC-8427-598D2ECDF59B}" type="parTrans" cxnId="{96E46754-4E29-45D6-9444-A3EDE442F6EC}">
      <dgm:prSet/>
      <dgm:spPr/>
      <dgm:t>
        <a:bodyPr/>
        <a:lstStyle/>
        <a:p>
          <a:endParaRPr lang="en-US"/>
        </a:p>
      </dgm:t>
    </dgm:pt>
    <dgm:pt modelId="{618D2963-2C65-4516-91CF-77DC142B4343}" type="sibTrans" cxnId="{96E46754-4E29-45D6-9444-A3EDE442F6EC}">
      <dgm:prSet/>
      <dgm:spPr/>
      <dgm:t>
        <a:bodyPr/>
        <a:lstStyle/>
        <a:p>
          <a:endParaRPr lang="en-US"/>
        </a:p>
      </dgm:t>
    </dgm:pt>
    <dgm:pt modelId="{1A82215B-C085-41A5-985B-FE2A9ED9ECA0}">
      <dgm:prSet phldrT="[Text]"/>
      <dgm:spPr/>
      <dgm:t>
        <a:bodyPr/>
        <a:lstStyle/>
        <a:p>
          <a:r>
            <a:rPr lang="x-none" dirty="0" smtClean="0"/>
            <a:t>МЕЗОЦИКЛУС</a:t>
          </a:r>
          <a:endParaRPr lang="en-US" dirty="0"/>
        </a:p>
      </dgm:t>
    </dgm:pt>
    <dgm:pt modelId="{5816B2F9-7B8E-4CBB-B36D-E3AE5C6374D8}" type="parTrans" cxnId="{31324F9D-0DA7-4172-9E93-D464168619DF}">
      <dgm:prSet/>
      <dgm:spPr/>
      <dgm:t>
        <a:bodyPr/>
        <a:lstStyle/>
        <a:p>
          <a:endParaRPr lang="en-US"/>
        </a:p>
      </dgm:t>
    </dgm:pt>
    <dgm:pt modelId="{626BB548-8423-4FB3-96DD-2D0700AE9761}" type="sibTrans" cxnId="{31324F9D-0DA7-4172-9E93-D464168619DF}">
      <dgm:prSet/>
      <dgm:spPr/>
      <dgm:t>
        <a:bodyPr/>
        <a:lstStyle/>
        <a:p>
          <a:endParaRPr lang="en-US"/>
        </a:p>
      </dgm:t>
    </dgm:pt>
    <dgm:pt modelId="{86D62297-1855-4836-9DCD-08754BFAAF48}">
      <dgm:prSet phldrT="[Text]" custT="1"/>
      <dgm:spPr/>
      <dgm:t>
        <a:bodyPr/>
        <a:lstStyle/>
        <a:p>
          <a:r>
            <a:rPr lang="x-none" sz="1800" dirty="0" smtClean="0"/>
            <a:t>Припремни период</a:t>
          </a:r>
          <a:endParaRPr lang="en-US" sz="1800" dirty="0"/>
        </a:p>
      </dgm:t>
    </dgm:pt>
    <dgm:pt modelId="{190FEC4F-E606-44E0-B9EC-6E74C7F1020B}" type="parTrans" cxnId="{11B9831E-35B2-473D-9524-F0BF292C4F58}">
      <dgm:prSet/>
      <dgm:spPr/>
      <dgm:t>
        <a:bodyPr/>
        <a:lstStyle/>
        <a:p>
          <a:endParaRPr lang="en-US"/>
        </a:p>
      </dgm:t>
    </dgm:pt>
    <dgm:pt modelId="{273B0E5F-E161-4535-B6FD-202013110B29}" type="sibTrans" cxnId="{11B9831E-35B2-473D-9524-F0BF292C4F58}">
      <dgm:prSet/>
      <dgm:spPr/>
      <dgm:t>
        <a:bodyPr/>
        <a:lstStyle/>
        <a:p>
          <a:endParaRPr lang="en-US"/>
        </a:p>
      </dgm:t>
    </dgm:pt>
    <dgm:pt modelId="{0B4562A1-03E6-4C74-8DA4-3BA5B7F4DFAC}">
      <dgm:prSet phldrT="[Text]" custT="1"/>
      <dgm:spPr/>
      <dgm:t>
        <a:bodyPr/>
        <a:lstStyle/>
        <a:p>
          <a:r>
            <a:rPr lang="x-none" sz="1800" dirty="0" smtClean="0"/>
            <a:t>Такмичарски период</a:t>
          </a:r>
          <a:endParaRPr lang="en-US" sz="1800" dirty="0"/>
        </a:p>
      </dgm:t>
    </dgm:pt>
    <dgm:pt modelId="{8B6526E6-31C8-4183-A988-30410B6F298A}" type="parTrans" cxnId="{5310E339-CD73-48C7-818E-F585386140FF}">
      <dgm:prSet/>
      <dgm:spPr/>
      <dgm:t>
        <a:bodyPr/>
        <a:lstStyle/>
        <a:p>
          <a:endParaRPr lang="en-US"/>
        </a:p>
      </dgm:t>
    </dgm:pt>
    <dgm:pt modelId="{F253E898-579D-477D-AD6F-CEA54F43D1D1}" type="sibTrans" cxnId="{5310E339-CD73-48C7-818E-F585386140FF}">
      <dgm:prSet/>
      <dgm:spPr/>
      <dgm:t>
        <a:bodyPr/>
        <a:lstStyle/>
        <a:p>
          <a:endParaRPr lang="en-US"/>
        </a:p>
      </dgm:t>
    </dgm:pt>
    <dgm:pt modelId="{2A71B2F7-D1D0-4A45-A963-67DD581CC8E7}">
      <dgm:prSet phldrT="[Text]"/>
      <dgm:spPr/>
      <dgm:t>
        <a:bodyPr/>
        <a:lstStyle/>
        <a:p>
          <a:r>
            <a:rPr lang="x-none" dirty="0" smtClean="0"/>
            <a:t>МИКРОЦИКЛУС</a:t>
          </a:r>
          <a:endParaRPr lang="en-US" dirty="0"/>
        </a:p>
      </dgm:t>
    </dgm:pt>
    <dgm:pt modelId="{5CF27900-2E49-410C-8C37-34E453C64D08}" type="parTrans" cxnId="{6FB063AB-8ED7-4995-9206-6F18D478E2BD}">
      <dgm:prSet/>
      <dgm:spPr/>
      <dgm:t>
        <a:bodyPr/>
        <a:lstStyle/>
        <a:p>
          <a:endParaRPr lang="en-US"/>
        </a:p>
      </dgm:t>
    </dgm:pt>
    <dgm:pt modelId="{9BDE23D1-2059-4D76-8856-05FC350761A2}" type="sibTrans" cxnId="{6FB063AB-8ED7-4995-9206-6F18D478E2BD}">
      <dgm:prSet/>
      <dgm:spPr/>
      <dgm:t>
        <a:bodyPr/>
        <a:lstStyle/>
        <a:p>
          <a:endParaRPr lang="en-US"/>
        </a:p>
      </dgm:t>
    </dgm:pt>
    <dgm:pt modelId="{7FF5275A-37F5-49AD-B3EF-8E10D5D8E932}">
      <dgm:prSet phldrT="[Text]" custT="1"/>
      <dgm:spPr/>
      <dgm:t>
        <a:bodyPr/>
        <a:lstStyle/>
        <a:p>
          <a:r>
            <a:rPr lang="x-none" sz="1800" dirty="0" smtClean="0"/>
            <a:t>Од 3 до 10 дана</a:t>
          </a:r>
          <a:endParaRPr lang="en-US" sz="1800" dirty="0"/>
        </a:p>
      </dgm:t>
    </dgm:pt>
    <dgm:pt modelId="{DC913AF6-BA80-4A09-803D-B4C4C8C2F4CA}" type="parTrans" cxnId="{F20E7F9B-798A-4564-9370-7B1DCDA86C2E}">
      <dgm:prSet/>
      <dgm:spPr/>
      <dgm:t>
        <a:bodyPr/>
        <a:lstStyle/>
        <a:p>
          <a:endParaRPr lang="en-US"/>
        </a:p>
      </dgm:t>
    </dgm:pt>
    <dgm:pt modelId="{9D1C3CAC-6C35-429F-A778-7A4C5DC5EA5B}" type="sibTrans" cxnId="{F20E7F9B-798A-4564-9370-7B1DCDA86C2E}">
      <dgm:prSet/>
      <dgm:spPr/>
      <dgm:t>
        <a:bodyPr/>
        <a:lstStyle/>
        <a:p>
          <a:endParaRPr lang="en-US"/>
        </a:p>
      </dgm:t>
    </dgm:pt>
    <dgm:pt modelId="{EA2BC722-8801-499A-9CBF-48F6A5AFBC1E}">
      <dgm:prSet phldrT="[Text]" custT="1"/>
      <dgm:spPr/>
      <dgm:t>
        <a:bodyPr/>
        <a:lstStyle/>
        <a:p>
          <a:r>
            <a:rPr lang="x-none" sz="1800" dirty="0" smtClean="0"/>
            <a:t>У фудбалу најчешће траје 7 дана (недељни план)</a:t>
          </a:r>
          <a:endParaRPr lang="en-US" sz="1800" dirty="0"/>
        </a:p>
      </dgm:t>
    </dgm:pt>
    <dgm:pt modelId="{A0C9BF0A-81F4-4CF9-8B06-3809EAA83D7C}" type="parTrans" cxnId="{1660EA6D-F2DE-45FA-A8EF-E7FB74B474C4}">
      <dgm:prSet/>
      <dgm:spPr/>
      <dgm:t>
        <a:bodyPr/>
        <a:lstStyle/>
        <a:p>
          <a:endParaRPr lang="en-US"/>
        </a:p>
      </dgm:t>
    </dgm:pt>
    <dgm:pt modelId="{BBF4802A-BD0C-420A-86F8-DE48164F15B8}" type="sibTrans" cxnId="{1660EA6D-F2DE-45FA-A8EF-E7FB74B474C4}">
      <dgm:prSet/>
      <dgm:spPr/>
      <dgm:t>
        <a:bodyPr/>
        <a:lstStyle/>
        <a:p>
          <a:endParaRPr lang="en-US"/>
        </a:p>
      </dgm:t>
    </dgm:pt>
    <dgm:pt modelId="{46463420-53C0-4791-9BCA-B6C78CFE9415}">
      <dgm:prSet phldrT="[Text]" custT="1"/>
      <dgm:spPr/>
      <dgm:t>
        <a:bodyPr/>
        <a:lstStyle/>
        <a:p>
          <a:r>
            <a:rPr lang="x-none" sz="1800" dirty="0" smtClean="0"/>
            <a:t>Цела сезона у фудбалу</a:t>
          </a:r>
          <a:endParaRPr lang="en-US" sz="1800" dirty="0"/>
        </a:p>
      </dgm:t>
    </dgm:pt>
    <dgm:pt modelId="{24AD088D-29B4-4C33-A7D1-9DBC22A860F3}" type="parTrans" cxnId="{A85F57EE-DCE5-4AC2-9CCE-616FB198D8BC}">
      <dgm:prSet/>
      <dgm:spPr/>
      <dgm:t>
        <a:bodyPr/>
        <a:lstStyle/>
        <a:p>
          <a:endParaRPr lang="en-US"/>
        </a:p>
      </dgm:t>
    </dgm:pt>
    <dgm:pt modelId="{D6EE5525-E999-4635-88FC-A901B8B62675}" type="sibTrans" cxnId="{A85F57EE-DCE5-4AC2-9CCE-616FB198D8BC}">
      <dgm:prSet/>
      <dgm:spPr/>
      <dgm:t>
        <a:bodyPr/>
        <a:lstStyle/>
        <a:p>
          <a:endParaRPr lang="en-US"/>
        </a:p>
      </dgm:t>
    </dgm:pt>
    <dgm:pt modelId="{A5BCBF8D-2981-4B4C-9B04-60F702AD709D}">
      <dgm:prSet phldrT="[Text]" custT="1"/>
      <dgm:spPr/>
      <dgm:t>
        <a:bodyPr/>
        <a:lstStyle/>
        <a:p>
          <a:r>
            <a:rPr lang="x-none" sz="1800" dirty="0" smtClean="0"/>
            <a:t>Вишегодишња стратегија у планирању</a:t>
          </a:r>
          <a:endParaRPr lang="en-US" sz="1800" dirty="0"/>
        </a:p>
      </dgm:t>
    </dgm:pt>
    <dgm:pt modelId="{BF57D352-B018-484C-8C15-6987A4903910}" type="parTrans" cxnId="{D67D9428-36FE-4A0F-BDD4-E7556A63DED2}">
      <dgm:prSet/>
      <dgm:spPr/>
      <dgm:t>
        <a:bodyPr/>
        <a:lstStyle/>
        <a:p>
          <a:endParaRPr lang="en-US"/>
        </a:p>
      </dgm:t>
    </dgm:pt>
    <dgm:pt modelId="{EA2BEEC8-39EB-4148-A745-547993BDC6C1}" type="sibTrans" cxnId="{D67D9428-36FE-4A0F-BDD4-E7556A63DED2}">
      <dgm:prSet/>
      <dgm:spPr/>
      <dgm:t>
        <a:bodyPr/>
        <a:lstStyle/>
        <a:p>
          <a:endParaRPr lang="en-US"/>
        </a:p>
      </dgm:t>
    </dgm:pt>
    <dgm:pt modelId="{8841EA97-8C0D-480A-919E-09A7234E7024}">
      <dgm:prSet phldrT="[Text]" custT="1"/>
      <dgm:spPr/>
      <dgm:t>
        <a:bodyPr/>
        <a:lstStyle/>
        <a:p>
          <a:r>
            <a:rPr lang="x-none" sz="1800" dirty="0" smtClean="0"/>
            <a:t>Од 1 до 4-5 месеци у фудбалу </a:t>
          </a:r>
          <a:endParaRPr lang="en-US" sz="1800" dirty="0"/>
        </a:p>
      </dgm:t>
    </dgm:pt>
    <dgm:pt modelId="{7EF29914-6DFA-4853-914A-3ABD0D370B10}" type="parTrans" cxnId="{405899AD-7663-42F3-9141-984EAD578605}">
      <dgm:prSet/>
      <dgm:spPr/>
      <dgm:t>
        <a:bodyPr/>
        <a:lstStyle/>
        <a:p>
          <a:endParaRPr lang="en-US"/>
        </a:p>
      </dgm:t>
    </dgm:pt>
    <dgm:pt modelId="{369A5E93-31C3-4195-A7BA-31DB094E3B42}" type="sibTrans" cxnId="{405899AD-7663-42F3-9141-984EAD578605}">
      <dgm:prSet/>
      <dgm:spPr/>
      <dgm:t>
        <a:bodyPr/>
        <a:lstStyle/>
        <a:p>
          <a:endParaRPr lang="en-US"/>
        </a:p>
      </dgm:t>
    </dgm:pt>
    <dgm:pt modelId="{017BD7C7-76B3-4F73-AA60-88BF39F51DC3}">
      <dgm:prSet phldrT="[Text]" custT="1"/>
      <dgm:spPr/>
      <dgm:t>
        <a:bodyPr/>
        <a:lstStyle/>
        <a:p>
          <a:r>
            <a:rPr lang="x-none" sz="1800" dirty="0" smtClean="0"/>
            <a:t>Прелазни период </a:t>
          </a:r>
          <a:endParaRPr lang="en-US" sz="1800" dirty="0"/>
        </a:p>
      </dgm:t>
    </dgm:pt>
    <dgm:pt modelId="{7368511E-6EB9-4D71-8F15-385706674252}" type="parTrans" cxnId="{0A5AD91D-C41B-4233-AA2B-31CD038381A3}">
      <dgm:prSet/>
      <dgm:spPr/>
      <dgm:t>
        <a:bodyPr/>
        <a:lstStyle/>
        <a:p>
          <a:endParaRPr lang="en-US"/>
        </a:p>
      </dgm:t>
    </dgm:pt>
    <dgm:pt modelId="{44C0AC21-7995-4B4D-8E48-A18351055673}" type="sibTrans" cxnId="{0A5AD91D-C41B-4233-AA2B-31CD038381A3}">
      <dgm:prSet/>
      <dgm:spPr/>
      <dgm:t>
        <a:bodyPr/>
        <a:lstStyle/>
        <a:p>
          <a:endParaRPr lang="en-US"/>
        </a:p>
      </dgm:t>
    </dgm:pt>
    <dgm:pt modelId="{8FC45A5C-214A-44D2-87F8-D2A202EE8EF9}" type="pres">
      <dgm:prSet presAssocID="{09E51C75-C177-4C4A-B584-9F7D1BE3082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171A355-CFC2-40D8-BFF8-9EBA2155FB3A}" type="pres">
      <dgm:prSet presAssocID="{AB7ACFF0-9F3D-46DA-AD6B-E072C74EF2A0}" presName="composite" presStyleCnt="0"/>
      <dgm:spPr/>
    </dgm:pt>
    <dgm:pt modelId="{511E69B1-0A76-4658-9B20-F7EAE862E44A}" type="pres">
      <dgm:prSet presAssocID="{AB7ACFF0-9F3D-46DA-AD6B-E072C74EF2A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BFE169-E4AD-486B-AA99-25B44F1EA23E}" type="pres">
      <dgm:prSet presAssocID="{AB7ACFF0-9F3D-46DA-AD6B-E072C74EF2A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14C4EA-A59A-4C99-9EF1-62E04E0A7BF6}" type="pres">
      <dgm:prSet presAssocID="{269F00AB-5136-4A21-8004-981C6EBFE5A2}" presName="space" presStyleCnt="0"/>
      <dgm:spPr/>
    </dgm:pt>
    <dgm:pt modelId="{D91E8766-FFBE-438B-AC03-2ACE2D6A2A07}" type="pres">
      <dgm:prSet presAssocID="{1A82215B-C085-41A5-985B-FE2A9ED9ECA0}" presName="composite" presStyleCnt="0"/>
      <dgm:spPr/>
    </dgm:pt>
    <dgm:pt modelId="{1CC1CE59-0478-4E51-B586-CDD5FF0C1D35}" type="pres">
      <dgm:prSet presAssocID="{1A82215B-C085-41A5-985B-FE2A9ED9ECA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841BF-AF43-478B-8691-3ABC77F3FF0F}" type="pres">
      <dgm:prSet presAssocID="{1A82215B-C085-41A5-985B-FE2A9ED9ECA0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077DFC-04F3-4A81-BCA4-4D4B9B879891}" type="pres">
      <dgm:prSet presAssocID="{626BB548-8423-4FB3-96DD-2D0700AE9761}" presName="space" presStyleCnt="0"/>
      <dgm:spPr/>
    </dgm:pt>
    <dgm:pt modelId="{C65A4B9D-7D82-408F-A72F-F5F3B60062FF}" type="pres">
      <dgm:prSet presAssocID="{2A71B2F7-D1D0-4A45-A963-67DD581CC8E7}" presName="composite" presStyleCnt="0"/>
      <dgm:spPr/>
    </dgm:pt>
    <dgm:pt modelId="{35C70154-690E-4CB6-921D-014A91FE4C4F}" type="pres">
      <dgm:prSet presAssocID="{2A71B2F7-D1D0-4A45-A963-67DD581CC8E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4F27E9-F816-4A43-82CD-973A02AD1B8C}" type="pres">
      <dgm:prSet presAssocID="{2A71B2F7-D1D0-4A45-A963-67DD581CC8E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110187-A09E-40C6-8323-672BAA097B49}" type="presOf" srcId="{46463420-53C0-4791-9BCA-B6C78CFE9415}" destId="{8ABFE169-E4AD-486B-AA99-25B44F1EA23E}" srcOrd="0" destOrd="1" presId="urn:microsoft.com/office/officeart/2005/8/layout/hList1"/>
    <dgm:cxn modelId="{A85F57EE-DCE5-4AC2-9CCE-616FB198D8BC}" srcId="{AB7ACFF0-9F3D-46DA-AD6B-E072C74EF2A0}" destId="{46463420-53C0-4791-9BCA-B6C78CFE9415}" srcOrd="1" destOrd="0" parTransId="{24AD088D-29B4-4C33-A7D1-9DBC22A860F3}" sibTransId="{D6EE5525-E999-4635-88FC-A901B8B62675}"/>
    <dgm:cxn modelId="{0A5AD91D-C41B-4233-AA2B-31CD038381A3}" srcId="{1A82215B-C085-41A5-985B-FE2A9ED9ECA0}" destId="{017BD7C7-76B3-4F73-AA60-88BF39F51DC3}" srcOrd="3" destOrd="0" parTransId="{7368511E-6EB9-4D71-8F15-385706674252}" sibTransId="{44C0AC21-7995-4B4D-8E48-A18351055673}"/>
    <dgm:cxn modelId="{6FB063AB-8ED7-4995-9206-6F18D478E2BD}" srcId="{09E51C75-C177-4C4A-B584-9F7D1BE3082A}" destId="{2A71B2F7-D1D0-4A45-A963-67DD581CC8E7}" srcOrd="2" destOrd="0" parTransId="{5CF27900-2E49-410C-8C37-34E453C64D08}" sibTransId="{9BDE23D1-2059-4D76-8856-05FC350761A2}"/>
    <dgm:cxn modelId="{F7CAC6C2-11D9-4676-88F1-E7FFC4D1C70E}" type="presOf" srcId="{AB7ACFF0-9F3D-46DA-AD6B-E072C74EF2A0}" destId="{511E69B1-0A76-4658-9B20-F7EAE862E44A}" srcOrd="0" destOrd="0" presId="urn:microsoft.com/office/officeart/2005/8/layout/hList1"/>
    <dgm:cxn modelId="{405899AD-7663-42F3-9141-984EAD578605}" srcId="{1A82215B-C085-41A5-985B-FE2A9ED9ECA0}" destId="{8841EA97-8C0D-480A-919E-09A7234E7024}" srcOrd="0" destOrd="0" parTransId="{7EF29914-6DFA-4853-914A-3ABD0D370B10}" sibTransId="{369A5E93-31C3-4195-A7BA-31DB094E3B42}"/>
    <dgm:cxn modelId="{07B82C16-181D-42C3-A728-7E0709F943C8}" type="presOf" srcId="{1A82215B-C085-41A5-985B-FE2A9ED9ECA0}" destId="{1CC1CE59-0478-4E51-B586-CDD5FF0C1D35}" srcOrd="0" destOrd="0" presId="urn:microsoft.com/office/officeart/2005/8/layout/hList1"/>
    <dgm:cxn modelId="{6F031AD4-D4BF-44D4-9F79-B7DE8B7BC05F}" type="presOf" srcId="{EA2BC722-8801-499A-9CBF-48F6A5AFBC1E}" destId="{5F4F27E9-F816-4A43-82CD-973A02AD1B8C}" srcOrd="0" destOrd="1" presId="urn:microsoft.com/office/officeart/2005/8/layout/hList1"/>
    <dgm:cxn modelId="{E448A21B-7126-4943-8436-2D78848A036F}" type="presOf" srcId="{A5BCBF8D-2981-4B4C-9B04-60F702AD709D}" destId="{8ABFE169-E4AD-486B-AA99-25B44F1EA23E}" srcOrd="0" destOrd="2" presId="urn:microsoft.com/office/officeart/2005/8/layout/hList1"/>
    <dgm:cxn modelId="{D78CF0C4-5584-44AD-8DCD-C26633CC6333}" type="presOf" srcId="{0B4562A1-03E6-4C74-8DA4-3BA5B7F4DFAC}" destId="{39F841BF-AF43-478B-8691-3ABC77F3FF0F}" srcOrd="0" destOrd="2" presId="urn:microsoft.com/office/officeart/2005/8/layout/hList1"/>
    <dgm:cxn modelId="{57A34F31-94BB-4BFC-AFB9-14B0A0679C36}" type="presOf" srcId="{7FF5275A-37F5-49AD-B3EF-8E10D5D8E932}" destId="{5F4F27E9-F816-4A43-82CD-973A02AD1B8C}" srcOrd="0" destOrd="0" presId="urn:microsoft.com/office/officeart/2005/8/layout/hList1"/>
    <dgm:cxn modelId="{96E46754-4E29-45D6-9444-A3EDE442F6EC}" srcId="{AB7ACFF0-9F3D-46DA-AD6B-E072C74EF2A0}" destId="{E5974AF9-9620-41BE-9191-498EF4939E8D}" srcOrd="0" destOrd="0" parTransId="{BA5DEE56-03BF-44BC-8427-598D2ECDF59B}" sibTransId="{618D2963-2C65-4516-91CF-77DC142B4343}"/>
    <dgm:cxn modelId="{1660EA6D-F2DE-45FA-A8EF-E7FB74B474C4}" srcId="{2A71B2F7-D1D0-4A45-A963-67DD581CC8E7}" destId="{EA2BC722-8801-499A-9CBF-48F6A5AFBC1E}" srcOrd="1" destOrd="0" parTransId="{A0C9BF0A-81F4-4CF9-8B06-3809EAA83D7C}" sibTransId="{BBF4802A-BD0C-420A-86F8-DE48164F15B8}"/>
    <dgm:cxn modelId="{4906E7E2-9DB7-42C4-8C76-6F10F551A257}" type="presOf" srcId="{86D62297-1855-4836-9DCD-08754BFAAF48}" destId="{39F841BF-AF43-478B-8691-3ABC77F3FF0F}" srcOrd="0" destOrd="1" presId="urn:microsoft.com/office/officeart/2005/8/layout/hList1"/>
    <dgm:cxn modelId="{C88D2DF4-D716-4B32-8A42-BE95BDC50883}" type="presOf" srcId="{2A71B2F7-D1D0-4A45-A963-67DD581CC8E7}" destId="{35C70154-690E-4CB6-921D-014A91FE4C4F}" srcOrd="0" destOrd="0" presId="urn:microsoft.com/office/officeart/2005/8/layout/hList1"/>
    <dgm:cxn modelId="{31324F9D-0DA7-4172-9E93-D464168619DF}" srcId="{09E51C75-C177-4C4A-B584-9F7D1BE3082A}" destId="{1A82215B-C085-41A5-985B-FE2A9ED9ECA0}" srcOrd="1" destOrd="0" parTransId="{5816B2F9-7B8E-4CBB-B36D-E3AE5C6374D8}" sibTransId="{626BB548-8423-4FB3-96DD-2D0700AE9761}"/>
    <dgm:cxn modelId="{EEED46D8-629F-4AD3-9F86-BC9104ED2846}" type="presOf" srcId="{017BD7C7-76B3-4F73-AA60-88BF39F51DC3}" destId="{39F841BF-AF43-478B-8691-3ABC77F3FF0F}" srcOrd="0" destOrd="3" presId="urn:microsoft.com/office/officeart/2005/8/layout/hList1"/>
    <dgm:cxn modelId="{11B9831E-35B2-473D-9524-F0BF292C4F58}" srcId="{1A82215B-C085-41A5-985B-FE2A9ED9ECA0}" destId="{86D62297-1855-4836-9DCD-08754BFAAF48}" srcOrd="1" destOrd="0" parTransId="{190FEC4F-E606-44E0-B9EC-6E74C7F1020B}" sibTransId="{273B0E5F-E161-4535-B6FD-202013110B29}"/>
    <dgm:cxn modelId="{C55D1399-441D-40CE-BCE5-D637950F99E1}" type="presOf" srcId="{8841EA97-8C0D-480A-919E-09A7234E7024}" destId="{39F841BF-AF43-478B-8691-3ABC77F3FF0F}" srcOrd="0" destOrd="0" presId="urn:microsoft.com/office/officeart/2005/8/layout/hList1"/>
    <dgm:cxn modelId="{39C6E8C8-7FF8-4E5C-8C98-ED5715CEAC8A}" type="presOf" srcId="{09E51C75-C177-4C4A-B584-9F7D1BE3082A}" destId="{8FC45A5C-214A-44D2-87F8-D2A202EE8EF9}" srcOrd="0" destOrd="0" presId="urn:microsoft.com/office/officeart/2005/8/layout/hList1"/>
    <dgm:cxn modelId="{CC2600B3-40AC-4C29-B6E6-1DBF72D3959D}" type="presOf" srcId="{E5974AF9-9620-41BE-9191-498EF4939E8D}" destId="{8ABFE169-E4AD-486B-AA99-25B44F1EA23E}" srcOrd="0" destOrd="0" presId="urn:microsoft.com/office/officeart/2005/8/layout/hList1"/>
    <dgm:cxn modelId="{5310E339-CD73-48C7-818E-F585386140FF}" srcId="{1A82215B-C085-41A5-985B-FE2A9ED9ECA0}" destId="{0B4562A1-03E6-4C74-8DA4-3BA5B7F4DFAC}" srcOrd="2" destOrd="0" parTransId="{8B6526E6-31C8-4183-A988-30410B6F298A}" sibTransId="{F253E898-579D-477D-AD6F-CEA54F43D1D1}"/>
    <dgm:cxn modelId="{D67D9428-36FE-4A0F-BDD4-E7556A63DED2}" srcId="{AB7ACFF0-9F3D-46DA-AD6B-E072C74EF2A0}" destId="{A5BCBF8D-2981-4B4C-9B04-60F702AD709D}" srcOrd="2" destOrd="0" parTransId="{BF57D352-B018-484C-8C15-6987A4903910}" sibTransId="{EA2BEEC8-39EB-4148-A745-547993BDC6C1}"/>
    <dgm:cxn modelId="{F940043D-CE4F-44F4-AF85-632D6104873B}" srcId="{09E51C75-C177-4C4A-B584-9F7D1BE3082A}" destId="{AB7ACFF0-9F3D-46DA-AD6B-E072C74EF2A0}" srcOrd="0" destOrd="0" parTransId="{D6C213DD-E813-4BDE-8F2C-C07FC96EEB31}" sibTransId="{269F00AB-5136-4A21-8004-981C6EBFE5A2}"/>
    <dgm:cxn modelId="{F20E7F9B-798A-4564-9370-7B1DCDA86C2E}" srcId="{2A71B2F7-D1D0-4A45-A963-67DD581CC8E7}" destId="{7FF5275A-37F5-49AD-B3EF-8E10D5D8E932}" srcOrd="0" destOrd="0" parTransId="{DC913AF6-BA80-4A09-803D-B4C4C8C2F4CA}" sibTransId="{9D1C3CAC-6C35-429F-A778-7A4C5DC5EA5B}"/>
    <dgm:cxn modelId="{200B51E9-DB6E-43BE-9093-0F39F63417B4}" type="presParOf" srcId="{8FC45A5C-214A-44D2-87F8-D2A202EE8EF9}" destId="{9171A355-CFC2-40D8-BFF8-9EBA2155FB3A}" srcOrd="0" destOrd="0" presId="urn:microsoft.com/office/officeart/2005/8/layout/hList1"/>
    <dgm:cxn modelId="{F52CA5DE-8A5E-47AB-8DA9-4AD2C8471A8E}" type="presParOf" srcId="{9171A355-CFC2-40D8-BFF8-9EBA2155FB3A}" destId="{511E69B1-0A76-4658-9B20-F7EAE862E44A}" srcOrd="0" destOrd="0" presId="urn:microsoft.com/office/officeart/2005/8/layout/hList1"/>
    <dgm:cxn modelId="{98815830-FFC0-49FE-9D34-630B5288AE42}" type="presParOf" srcId="{9171A355-CFC2-40D8-BFF8-9EBA2155FB3A}" destId="{8ABFE169-E4AD-486B-AA99-25B44F1EA23E}" srcOrd="1" destOrd="0" presId="urn:microsoft.com/office/officeart/2005/8/layout/hList1"/>
    <dgm:cxn modelId="{0D633A95-B8E2-4051-B88C-02F275E1EB1F}" type="presParOf" srcId="{8FC45A5C-214A-44D2-87F8-D2A202EE8EF9}" destId="{B914C4EA-A59A-4C99-9EF1-62E04E0A7BF6}" srcOrd="1" destOrd="0" presId="urn:microsoft.com/office/officeart/2005/8/layout/hList1"/>
    <dgm:cxn modelId="{5CD91DED-F789-4BEF-BCFC-56E9DB30EC76}" type="presParOf" srcId="{8FC45A5C-214A-44D2-87F8-D2A202EE8EF9}" destId="{D91E8766-FFBE-438B-AC03-2ACE2D6A2A07}" srcOrd="2" destOrd="0" presId="urn:microsoft.com/office/officeart/2005/8/layout/hList1"/>
    <dgm:cxn modelId="{10ADDE32-B12F-4E75-91D4-E10EF08CC3B6}" type="presParOf" srcId="{D91E8766-FFBE-438B-AC03-2ACE2D6A2A07}" destId="{1CC1CE59-0478-4E51-B586-CDD5FF0C1D35}" srcOrd="0" destOrd="0" presId="urn:microsoft.com/office/officeart/2005/8/layout/hList1"/>
    <dgm:cxn modelId="{FB346D32-5BA4-4C95-8A9C-71AD2D176922}" type="presParOf" srcId="{D91E8766-FFBE-438B-AC03-2ACE2D6A2A07}" destId="{39F841BF-AF43-478B-8691-3ABC77F3FF0F}" srcOrd="1" destOrd="0" presId="urn:microsoft.com/office/officeart/2005/8/layout/hList1"/>
    <dgm:cxn modelId="{233426DE-806C-4C83-B303-D30EDE3C67C9}" type="presParOf" srcId="{8FC45A5C-214A-44D2-87F8-D2A202EE8EF9}" destId="{3E077DFC-04F3-4A81-BCA4-4D4B9B879891}" srcOrd="3" destOrd="0" presId="urn:microsoft.com/office/officeart/2005/8/layout/hList1"/>
    <dgm:cxn modelId="{85E09B07-5563-4315-B462-EA813FC81EF5}" type="presParOf" srcId="{8FC45A5C-214A-44D2-87F8-D2A202EE8EF9}" destId="{C65A4B9D-7D82-408F-A72F-F5F3B60062FF}" srcOrd="4" destOrd="0" presId="urn:microsoft.com/office/officeart/2005/8/layout/hList1"/>
    <dgm:cxn modelId="{42F5C1CA-19F0-4FCE-8376-6C45D185E703}" type="presParOf" srcId="{C65A4B9D-7D82-408F-A72F-F5F3B60062FF}" destId="{35C70154-690E-4CB6-921D-014A91FE4C4F}" srcOrd="0" destOrd="0" presId="urn:microsoft.com/office/officeart/2005/8/layout/hList1"/>
    <dgm:cxn modelId="{3C31C388-0DDC-468B-BCD9-217A2F7B006F}" type="presParOf" srcId="{C65A4B9D-7D82-408F-A72F-F5F3B60062FF}" destId="{5F4F27E9-F816-4A43-82CD-973A02AD1B8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89C4F4-5F52-4955-9C3D-8DAF2178646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BC98CDF-15B0-4AE6-B8F6-5C72B11153A2}">
      <dgm:prSet phldrT="[Text]"/>
      <dgm:spPr/>
      <dgm:t>
        <a:bodyPr/>
        <a:lstStyle/>
        <a:p>
          <a:r>
            <a:rPr lang="x-none" dirty="0" smtClean="0"/>
            <a:t>ПРИПРЕМНИ ПЕРИОД</a:t>
          </a:r>
          <a:endParaRPr lang="en-US" dirty="0"/>
        </a:p>
      </dgm:t>
    </dgm:pt>
    <dgm:pt modelId="{798E98FB-B3BB-4902-879A-7CB4AE67390C}" type="parTrans" cxnId="{5094A087-79C0-4A53-A965-E37567511782}">
      <dgm:prSet/>
      <dgm:spPr/>
      <dgm:t>
        <a:bodyPr/>
        <a:lstStyle/>
        <a:p>
          <a:endParaRPr lang="en-US"/>
        </a:p>
      </dgm:t>
    </dgm:pt>
    <dgm:pt modelId="{76B086C4-23FE-40A6-BDC3-86DE385D03CF}" type="sibTrans" cxnId="{5094A087-79C0-4A53-A965-E37567511782}">
      <dgm:prSet/>
      <dgm:spPr/>
      <dgm:t>
        <a:bodyPr/>
        <a:lstStyle/>
        <a:p>
          <a:endParaRPr lang="en-US"/>
        </a:p>
      </dgm:t>
    </dgm:pt>
    <dgm:pt modelId="{E5F5A8B3-1E9E-4C36-B21B-5A32541C3F8E}">
      <dgm:prSet phldrT="[Text]"/>
      <dgm:spPr/>
      <dgm:t>
        <a:bodyPr/>
        <a:lstStyle/>
        <a:p>
          <a:r>
            <a:rPr lang="x-none" dirty="0" smtClean="0"/>
            <a:t>ТАКМИЧАРСКИ ПЕРИОД </a:t>
          </a:r>
          <a:endParaRPr lang="en-US" dirty="0"/>
        </a:p>
      </dgm:t>
    </dgm:pt>
    <dgm:pt modelId="{F8BCA3C6-B202-49A5-81FF-09FBEF5485B4}" type="parTrans" cxnId="{1DF71992-8105-4021-8878-97E1349DCFF1}">
      <dgm:prSet/>
      <dgm:spPr/>
      <dgm:t>
        <a:bodyPr/>
        <a:lstStyle/>
        <a:p>
          <a:endParaRPr lang="en-US"/>
        </a:p>
      </dgm:t>
    </dgm:pt>
    <dgm:pt modelId="{0F6BF91B-81D0-422C-8337-0936FABF72BF}" type="sibTrans" cxnId="{1DF71992-8105-4021-8878-97E1349DCFF1}">
      <dgm:prSet/>
      <dgm:spPr/>
      <dgm:t>
        <a:bodyPr/>
        <a:lstStyle/>
        <a:p>
          <a:endParaRPr lang="en-US"/>
        </a:p>
      </dgm:t>
    </dgm:pt>
    <dgm:pt modelId="{58EFECE6-42C6-4956-A6DE-3842FB11D058}">
      <dgm:prSet phldrT="[Text]"/>
      <dgm:spPr/>
      <dgm:t>
        <a:bodyPr/>
        <a:lstStyle/>
        <a:p>
          <a:r>
            <a:rPr lang="x-none" dirty="0" smtClean="0"/>
            <a:t>ПРЕЛАЗНИ ПЕРИОД </a:t>
          </a:r>
          <a:endParaRPr lang="en-US" dirty="0"/>
        </a:p>
      </dgm:t>
    </dgm:pt>
    <dgm:pt modelId="{EE2C523C-0001-4599-A76F-7B39FD195596}" type="parTrans" cxnId="{F3832FB6-2F19-44BF-A26C-0AB115CFD28F}">
      <dgm:prSet/>
      <dgm:spPr/>
      <dgm:t>
        <a:bodyPr/>
        <a:lstStyle/>
        <a:p>
          <a:endParaRPr lang="en-US"/>
        </a:p>
      </dgm:t>
    </dgm:pt>
    <dgm:pt modelId="{61940608-E25A-4F41-AA7F-2F491862AFA1}" type="sibTrans" cxnId="{F3832FB6-2F19-44BF-A26C-0AB115CFD28F}">
      <dgm:prSet/>
      <dgm:spPr/>
      <dgm:t>
        <a:bodyPr/>
        <a:lstStyle/>
        <a:p>
          <a:endParaRPr lang="en-US"/>
        </a:p>
      </dgm:t>
    </dgm:pt>
    <dgm:pt modelId="{C756C182-62ED-445E-9371-C1AC79CADBCE}" type="pres">
      <dgm:prSet presAssocID="{BB89C4F4-5F52-4955-9C3D-8DAF2178646E}" presName="CompostProcess" presStyleCnt="0">
        <dgm:presLayoutVars>
          <dgm:dir/>
          <dgm:resizeHandles val="exact"/>
        </dgm:presLayoutVars>
      </dgm:prSet>
      <dgm:spPr/>
    </dgm:pt>
    <dgm:pt modelId="{2B77F439-434F-4A8C-90ED-D1AF5818FA90}" type="pres">
      <dgm:prSet presAssocID="{BB89C4F4-5F52-4955-9C3D-8DAF2178646E}" presName="arrow" presStyleLbl="bgShp" presStyleIdx="0" presStyleCnt="1"/>
      <dgm:spPr/>
    </dgm:pt>
    <dgm:pt modelId="{80351183-9FA2-413F-A2BA-6630F41D6D0D}" type="pres">
      <dgm:prSet presAssocID="{BB89C4F4-5F52-4955-9C3D-8DAF2178646E}" presName="linearProcess" presStyleCnt="0"/>
      <dgm:spPr/>
    </dgm:pt>
    <dgm:pt modelId="{F34568EA-D9CC-44C3-A20F-9990FB659CB1}" type="pres">
      <dgm:prSet presAssocID="{9BC98CDF-15B0-4AE6-B8F6-5C72B11153A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CBF258-8363-43CC-8168-D690D4206400}" type="pres">
      <dgm:prSet presAssocID="{76B086C4-23FE-40A6-BDC3-86DE385D03CF}" presName="sibTrans" presStyleCnt="0"/>
      <dgm:spPr/>
    </dgm:pt>
    <dgm:pt modelId="{2605D2DC-9A96-42A2-B483-47D09A7F6781}" type="pres">
      <dgm:prSet presAssocID="{E5F5A8B3-1E9E-4C36-B21B-5A32541C3F8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388ED7-4209-4764-A323-385C62B4CE60}" type="pres">
      <dgm:prSet presAssocID="{0F6BF91B-81D0-422C-8337-0936FABF72BF}" presName="sibTrans" presStyleCnt="0"/>
      <dgm:spPr/>
    </dgm:pt>
    <dgm:pt modelId="{5F8EDFB2-6D73-461B-BBBE-209D5688A630}" type="pres">
      <dgm:prSet presAssocID="{58EFECE6-42C6-4956-A6DE-3842FB11D05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832FB6-2F19-44BF-A26C-0AB115CFD28F}" srcId="{BB89C4F4-5F52-4955-9C3D-8DAF2178646E}" destId="{58EFECE6-42C6-4956-A6DE-3842FB11D058}" srcOrd="2" destOrd="0" parTransId="{EE2C523C-0001-4599-A76F-7B39FD195596}" sibTransId="{61940608-E25A-4F41-AA7F-2F491862AFA1}"/>
    <dgm:cxn modelId="{9F8C561C-FAE1-4A88-8456-ACC2A2978C7D}" type="presOf" srcId="{9BC98CDF-15B0-4AE6-B8F6-5C72B11153A2}" destId="{F34568EA-D9CC-44C3-A20F-9990FB659CB1}" srcOrd="0" destOrd="0" presId="urn:microsoft.com/office/officeart/2005/8/layout/hProcess9"/>
    <dgm:cxn modelId="{84BF480E-77B4-457A-8657-E1BFA492B267}" type="presOf" srcId="{58EFECE6-42C6-4956-A6DE-3842FB11D058}" destId="{5F8EDFB2-6D73-461B-BBBE-209D5688A630}" srcOrd="0" destOrd="0" presId="urn:microsoft.com/office/officeart/2005/8/layout/hProcess9"/>
    <dgm:cxn modelId="{35C8864D-A6A2-4AB3-B47B-3F717D2BE1FC}" type="presOf" srcId="{BB89C4F4-5F52-4955-9C3D-8DAF2178646E}" destId="{C756C182-62ED-445E-9371-C1AC79CADBCE}" srcOrd="0" destOrd="0" presId="urn:microsoft.com/office/officeart/2005/8/layout/hProcess9"/>
    <dgm:cxn modelId="{5094A087-79C0-4A53-A965-E37567511782}" srcId="{BB89C4F4-5F52-4955-9C3D-8DAF2178646E}" destId="{9BC98CDF-15B0-4AE6-B8F6-5C72B11153A2}" srcOrd="0" destOrd="0" parTransId="{798E98FB-B3BB-4902-879A-7CB4AE67390C}" sibTransId="{76B086C4-23FE-40A6-BDC3-86DE385D03CF}"/>
    <dgm:cxn modelId="{1DF71992-8105-4021-8878-97E1349DCFF1}" srcId="{BB89C4F4-5F52-4955-9C3D-8DAF2178646E}" destId="{E5F5A8B3-1E9E-4C36-B21B-5A32541C3F8E}" srcOrd="1" destOrd="0" parTransId="{F8BCA3C6-B202-49A5-81FF-09FBEF5485B4}" sibTransId="{0F6BF91B-81D0-422C-8337-0936FABF72BF}"/>
    <dgm:cxn modelId="{2BAD8C0F-D420-4CAB-BC59-524D66358DD2}" type="presOf" srcId="{E5F5A8B3-1E9E-4C36-B21B-5A32541C3F8E}" destId="{2605D2DC-9A96-42A2-B483-47D09A7F6781}" srcOrd="0" destOrd="0" presId="urn:microsoft.com/office/officeart/2005/8/layout/hProcess9"/>
    <dgm:cxn modelId="{13BF94BD-1633-4291-82B7-C9AB573569A3}" type="presParOf" srcId="{C756C182-62ED-445E-9371-C1AC79CADBCE}" destId="{2B77F439-434F-4A8C-90ED-D1AF5818FA90}" srcOrd="0" destOrd="0" presId="urn:microsoft.com/office/officeart/2005/8/layout/hProcess9"/>
    <dgm:cxn modelId="{07B2C0C5-A3DD-4FDF-BB58-63A477B30CC2}" type="presParOf" srcId="{C756C182-62ED-445E-9371-C1AC79CADBCE}" destId="{80351183-9FA2-413F-A2BA-6630F41D6D0D}" srcOrd="1" destOrd="0" presId="urn:microsoft.com/office/officeart/2005/8/layout/hProcess9"/>
    <dgm:cxn modelId="{101E1648-7747-4F81-B1AF-D6F8208D104C}" type="presParOf" srcId="{80351183-9FA2-413F-A2BA-6630F41D6D0D}" destId="{F34568EA-D9CC-44C3-A20F-9990FB659CB1}" srcOrd="0" destOrd="0" presId="urn:microsoft.com/office/officeart/2005/8/layout/hProcess9"/>
    <dgm:cxn modelId="{45D60DAB-C6CB-4920-B5CB-B3D3DD8D3D68}" type="presParOf" srcId="{80351183-9FA2-413F-A2BA-6630F41D6D0D}" destId="{01CBF258-8363-43CC-8168-D690D4206400}" srcOrd="1" destOrd="0" presId="urn:microsoft.com/office/officeart/2005/8/layout/hProcess9"/>
    <dgm:cxn modelId="{E96B952B-1852-4728-8811-79D8BF88019A}" type="presParOf" srcId="{80351183-9FA2-413F-A2BA-6630F41D6D0D}" destId="{2605D2DC-9A96-42A2-B483-47D09A7F6781}" srcOrd="2" destOrd="0" presId="urn:microsoft.com/office/officeart/2005/8/layout/hProcess9"/>
    <dgm:cxn modelId="{7E9F8895-E628-4D55-9B50-7CAF4DFB3291}" type="presParOf" srcId="{80351183-9FA2-413F-A2BA-6630F41D6D0D}" destId="{0C388ED7-4209-4764-A323-385C62B4CE60}" srcOrd="3" destOrd="0" presId="urn:microsoft.com/office/officeart/2005/8/layout/hProcess9"/>
    <dgm:cxn modelId="{564BFB92-F388-4265-BF50-222DB30FA5EA}" type="presParOf" srcId="{80351183-9FA2-413F-A2BA-6630F41D6D0D}" destId="{5F8EDFB2-6D73-461B-BBBE-209D5688A63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8E237E-BBBC-400F-A7CB-7C871C1B4D4F}" type="doc">
      <dgm:prSet loTypeId="urn:microsoft.com/office/officeart/2005/8/layout/radial6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B09BA4-0993-464A-8EFA-E6802C51229A}">
      <dgm:prSet phldrT="[Text]"/>
      <dgm:spPr/>
      <dgm:t>
        <a:bodyPr/>
        <a:lstStyle/>
        <a:p>
          <a:r>
            <a:rPr lang="x-none" b="1" dirty="0" smtClean="0"/>
            <a:t>ТАКМИЧАРСКИ МИКРОЦИКЛУС</a:t>
          </a:r>
          <a:endParaRPr lang="en-US" b="1" dirty="0"/>
        </a:p>
      </dgm:t>
    </dgm:pt>
    <dgm:pt modelId="{BED1E8D2-C396-43C4-AE4F-E6655CDCCF49}" type="parTrans" cxnId="{4B64523F-D58E-40BB-9493-0B9D16E95701}">
      <dgm:prSet/>
      <dgm:spPr/>
      <dgm:t>
        <a:bodyPr/>
        <a:lstStyle/>
        <a:p>
          <a:endParaRPr lang="en-US"/>
        </a:p>
      </dgm:t>
    </dgm:pt>
    <dgm:pt modelId="{D1B9BF2F-DC15-4EDE-AF9B-311E73F6946A}" type="sibTrans" cxnId="{4B64523F-D58E-40BB-9493-0B9D16E95701}">
      <dgm:prSet/>
      <dgm:spPr/>
      <dgm:t>
        <a:bodyPr/>
        <a:lstStyle/>
        <a:p>
          <a:endParaRPr lang="en-US"/>
        </a:p>
      </dgm:t>
    </dgm:pt>
    <dgm:pt modelId="{815BE4BB-BA81-420F-BB0D-B4E7289ADF8B}">
      <dgm:prSet phldrT="[Text]"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x-none" sz="1400" b="1" dirty="0" smtClean="0"/>
            <a:t>ОРГАНИЗАЦИОНИ АСПЕКТ</a:t>
          </a:r>
          <a:endParaRPr lang="en-US" sz="1400" b="1" dirty="0"/>
        </a:p>
      </dgm:t>
    </dgm:pt>
    <dgm:pt modelId="{C7CF45BF-55A3-4B86-A644-3C3B6826A1C7}" type="parTrans" cxnId="{CE05475A-F40D-42CC-ADAE-32FF56B744EC}">
      <dgm:prSet/>
      <dgm:spPr/>
      <dgm:t>
        <a:bodyPr/>
        <a:lstStyle/>
        <a:p>
          <a:endParaRPr lang="en-US"/>
        </a:p>
      </dgm:t>
    </dgm:pt>
    <dgm:pt modelId="{5EB233B0-7091-4A3C-AAC7-1A67FCBFEF13}" type="sibTrans" cxnId="{CE05475A-F40D-42CC-ADAE-32FF56B744EC}">
      <dgm:prSet/>
      <dgm:spPr/>
      <dgm:t>
        <a:bodyPr/>
        <a:lstStyle/>
        <a:p>
          <a:endParaRPr lang="en-US"/>
        </a:p>
      </dgm:t>
    </dgm:pt>
    <dgm:pt modelId="{F606326A-61D8-4D12-8A0F-24FAEC1E0F64}">
      <dgm:prSet phldrT="[Text]"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x-none" sz="1400" b="1" dirty="0" smtClean="0"/>
            <a:t>ФИЗИОЛОШКИ АСПЕКТ</a:t>
          </a:r>
          <a:endParaRPr lang="en-US" sz="1400" b="1" dirty="0"/>
        </a:p>
      </dgm:t>
    </dgm:pt>
    <dgm:pt modelId="{E098A8C1-1837-4C36-83A8-455D6DC99E8B}" type="parTrans" cxnId="{843D8D45-521F-42EE-A0A0-B593CF1FD9D3}">
      <dgm:prSet/>
      <dgm:spPr/>
      <dgm:t>
        <a:bodyPr/>
        <a:lstStyle/>
        <a:p>
          <a:endParaRPr lang="en-US"/>
        </a:p>
      </dgm:t>
    </dgm:pt>
    <dgm:pt modelId="{FBE658F7-D71A-41FF-861B-67FCACECFB49}" type="sibTrans" cxnId="{843D8D45-521F-42EE-A0A0-B593CF1FD9D3}">
      <dgm:prSet/>
      <dgm:spPr/>
      <dgm:t>
        <a:bodyPr/>
        <a:lstStyle/>
        <a:p>
          <a:endParaRPr lang="en-US"/>
        </a:p>
      </dgm:t>
    </dgm:pt>
    <dgm:pt modelId="{1FD885DC-F05B-48F2-9AD8-F3964F1D1EFE}">
      <dgm:prSet phldrT="[Text]"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x-none" sz="1400" b="1" dirty="0" smtClean="0"/>
            <a:t>ТАКТИЧКИ АСПЕКТ</a:t>
          </a:r>
          <a:endParaRPr lang="en-US" sz="1400" b="1" dirty="0"/>
        </a:p>
      </dgm:t>
    </dgm:pt>
    <dgm:pt modelId="{A5B47142-5484-4CBB-AE8E-262D3372EE95}" type="parTrans" cxnId="{95912018-D35F-459E-922D-380EFAE219D1}">
      <dgm:prSet/>
      <dgm:spPr/>
      <dgm:t>
        <a:bodyPr/>
        <a:lstStyle/>
        <a:p>
          <a:endParaRPr lang="en-US"/>
        </a:p>
      </dgm:t>
    </dgm:pt>
    <dgm:pt modelId="{00390DA0-7F18-4505-94FD-C3D64932E113}" type="sibTrans" cxnId="{95912018-D35F-459E-922D-380EFAE219D1}">
      <dgm:prSet/>
      <dgm:spPr/>
      <dgm:t>
        <a:bodyPr/>
        <a:lstStyle/>
        <a:p>
          <a:endParaRPr lang="en-US"/>
        </a:p>
      </dgm:t>
    </dgm:pt>
    <dgm:pt modelId="{0EDA9D78-4D14-4C79-A39E-3526CC3683E2}">
      <dgm:prSet phldrT="[Text]"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x-none" sz="1400" b="1" dirty="0" smtClean="0"/>
            <a:t>ТЕХНИЧКИ АСПЕКТ</a:t>
          </a:r>
          <a:endParaRPr lang="en-US" sz="1400" b="1" dirty="0"/>
        </a:p>
      </dgm:t>
    </dgm:pt>
    <dgm:pt modelId="{52F4FC82-48DD-4564-BAB0-2711C8CA6CAE}" type="parTrans" cxnId="{29C83376-2F5F-46EC-B446-31A1AE56D127}">
      <dgm:prSet/>
      <dgm:spPr/>
      <dgm:t>
        <a:bodyPr/>
        <a:lstStyle/>
        <a:p>
          <a:endParaRPr lang="en-US"/>
        </a:p>
      </dgm:t>
    </dgm:pt>
    <dgm:pt modelId="{51B0EA86-5098-4A3B-91D2-FE39E501C9BC}" type="sibTrans" cxnId="{29C83376-2F5F-46EC-B446-31A1AE56D127}">
      <dgm:prSet/>
      <dgm:spPr/>
      <dgm:t>
        <a:bodyPr/>
        <a:lstStyle/>
        <a:p>
          <a:endParaRPr lang="en-US"/>
        </a:p>
      </dgm:t>
    </dgm:pt>
    <dgm:pt modelId="{171DCB67-4C7B-4C5E-A71B-EEAB69F7ED1F}">
      <dgm:prSet phldrT="[Text]" phldr="1"/>
      <dgm:spPr/>
      <dgm:t>
        <a:bodyPr/>
        <a:lstStyle/>
        <a:p>
          <a:endParaRPr lang="en-US"/>
        </a:p>
      </dgm:t>
    </dgm:pt>
    <dgm:pt modelId="{7BD98DFB-9273-42FA-B416-08E56794EFA7}" type="parTrans" cxnId="{50C8E9F7-1820-4C01-A8C2-101FE90BFD6A}">
      <dgm:prSet/>
      <dgm:spPr/>
      <dgm:t>
        <a:bodyPr/>
        <a:lstStyle/>
        <a:p>
          <a:endParaRPr lang="en-US"/>
        </a:p>
      </dgm:t>
    </dgm:pt>
    <dgm:pt modelId="{727721D8-1495-429D-BB85-7BACDA7E0EEF}" type="sibTrans" cxnId="{50C8E9F7-1820-4C01-A8C2-101FE90BFD6A}">
      <dgm:prSet/>
      <dgm:spPr/>
      <dgm:t>
        <a:bodyPr/>
        <a:lstStyle/>
        <a:p>
          <a:endParaRPr lang="en-US"/>
        </a:p>
      </dgm:t>
    </dgm:pt>
    <dgm:pt modelId="{70B1E57C-27C9-40AD-B287-FB8147959D91}">
      <dgm:prSet phldrT="[Text]"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x-none" sz="1400" b="1" dirty="0" smtClean="0"/>
            <a:t>ПСИХОЛОШКИ АСПЕКТ</a:t>
          </a:r>
          <a:endParaRPr lang="en-US" sz="1400" b="1" dirty="0"/>
        </a:p>
      </dgm:t>
    </dgm:pt>
    <dgm:pt modelId="{88AC295F-680D-4504-8C02-5A81FBD012A7}" type="parTrans" cxnId="{B5AA80FB-4756-42DC-A6B9-0D47BCC5ED97}">
      <dgm:prSet/>
      <dgm:spPr/>
      <dgm:t>
        <a:bodyPr/>
        <a:lstStyle/>
        <a:p>
          <a:endParaRPr lang="en-US"/>
        </a:p>
      </dgm:t>
    </dgm:pt>
    <dgm:pt modelId="{4EE14AC5-E4A1-4217-B2EC-52FCCB271694}" type="sibTrans" cxnId="{B5AA80FB-4756-42DC-A6B9-0D47BCC5ED97}">
      <dgm:prSet/>
      <dgm:spPr/>
      <dgm:t>
        <a:bodyPr/>
        <a:lstStyle/>
        <a:p>
          <a:endParaRPr lang="en-US"/>
        </a:p>
      </dgm:t>
    </dgm:pt>
    <dgm:pt modelId="{D92C9472-5011-4A02-8BA5-56417689F48F}" type="pres">
      <dgm:prSet presAssocID="{D98E237E-BBBC-400F-A7CB-7C871C1B4D4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FD8C7D-DEB9-4E2C-ADDF-89AB2899965F}" type="pres">
      <dgm:prSet presAssocID="{10B09BA4-0993-464A-8EFA-E6802C51229A}" presName="centerShape" presStyleLbl="node0" presStyleIdx="0" presStyleCnt="1"/>
      <dgm:spPr/>
      <dgm:t>
        <a:bodyPr/>
        <a:lstStyle/>
        <a:p>
          <a:endParaRPr lang="en-US"/>
        </a:p>
      </dgm:t>
    </dgm:pt>
    <dgm:pt modelId="{1D28CA0C-FBFB-4D51-A0A6-4864FD3A0E92}" type="pres">
      <dgm:prSet presAssocID="{815BE4BB-BA81-420F-BB0D-B4E7289ADF8B}" presName="node" presStyleLbl="node1" presStyleIdx="0" presStyleCnt="5" custScaleX="140646" custRadScaleRad="100866" custRadScaleInc="-36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F75ACB-5C4A-4D3E-B180-0380D9AB1FEB}" type="pres">
      <dgm:prSet presAssocID="{815BE4BB-BA81-420F-BB0D-B4E7289ADF8B}" presName="dummy" presStyleCnt="0"/>
      <dgm:spPr/>
    </dgm:pt>
    <dgm:pt modelId="{4BFC75A4-CDBB-4A1A-88FB-947BFCD8DA20}" type="pres">
      <dgm:prSet presAssocID="{5EB233B0-7091-4A3C-AAC7-1A67FCBFEF13}" presName="sibTrans" presStyleLbl="sibTrans2D1" presStyleIdx="0" presStyleCnt="5"/>
      <dgm:spPr/>
      <dgm:t>
        <a:bodyPr/>
        <a:lstStyle/>
        <a:p>
          <a:endParaRPr lang="en-US"/>
        </a:p>
      </dgm:t>
    </dgm:pt>
    <dgm:pt modelId="{3B7D26F5-C7F3-446E-B2A8-40EEDE9606ED}" type="pres">
      <dgm:prSet presAssocID="{F606326A-61D8-4D12-8A0F-24FAEC1E0F64}" presName="node" presStyleLbl="node1" presStyleIdx="1" presStyleCnt="5" custScaleX="1247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9AC884-77F0-43D4-82FA-B376DF60FB14}" type="pres">
      <dgm:prSet presAssocID="{F606326A-61D8-4D12-8A0F-24FAEC1E0F64}" presName="dummy" presStyleCnt="0"/>
      <dgm:spPr/>
    </dgm:pt>
    <dgm:pt modelId="{C2DD1CAC-24A1-427F-865D-E3667B2A5375}" type="pres">
      <dgm:prSet presAssocID="{FBE658F7-D71A-41FF-861B-67FCACECFB49}" presName="sibTrans" presStyleLbl="sibTrans2D1" presStyleIdx="1" presStyleCnt="5"/>
      <dgm:spPr/>
      <dgm:t>
        <a:bodyPr/>
        <a:lstStyle/>
        <a:p>
          <a:endParaRPr lang="en-US"/>
        </a:p>
      </dgm:t>
    </dgm:pt>
    <dgm:pt modelId="{CF593FBE-289A-46E7-A683-1991D535DCED}" type="pres">
      <dgm:prSet presAssocID="{1FD885DC-F05B-48F2-9AD8-F3964F1D1EFE}" presName="node" presStyleLbl="node1" presStyleIdx="2" presStyleCnt="5" custScaleX="1370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92240E-2C68-4054-ABD4-879DB88480F1}" type="pres">
      <dgm:prSet presAssocID="{1FD885DC-F05B-48F2-9AD8-F3964F1D1EFE}" presName="dummy" presStyleCnt="0"/>
      <dgm:spPr/>
    </dgm:pt>
    <dgm:pt modelId="{11CBB17D-E3F6-4799-8B24-742B767023D8}" type="pres">
      <dgm:prSet presAssocID="{00390DA0-7F18-4505-94FD-C3D64932E113}" presName="sibTrans" presStyleLbl="sibTrans2D1" presStyleIdx="2" presStyleCnt="5"/>
      <dgm:spPr/>
      <dgm:t>
        <a:bodyPr/>
        <a:lstStyle/>
        <a:p>
          <a:endParaRPr lang="en-US"/>
        </a:p>
      </dgm:t>
    </dgm:pt>
    <dgm:pt modelId="{76AB5579-FBCB-4224-AC86-F53910976BE3}" type="pres">
      <dgm:prSet presAssocID="{0EDA9D78-4D14-4C79-A39E-3526CC3683E2}" presName="node" presStyleLbl="node1" presStyleIdx="3" presStyleCnt="5" custScaleX="1326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DA3F40-0EE0-4E66-AA1E-B58411B1DCB8}" type="pres">
      <dgm:prSet presAssocID="{0EDA9D78-4D14-4C79-A39E-3526CC3683E2}" presName="dummy" presStyleCnt="0"/>
      <dgm:spPr/>
    </dgm:pt>
    <dgm:pt modelId="{B6C1675D-228F-4468-8304-99F1979B16D0}" type="pres">
      <dgm:prSet presAssocID="{51B0EA86-5098-4A3B-91D2-FE39E501C9BC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FAD0D18-FBDC-48D6-A8FD-2844CF40F86D}" type="pres">
      <dgm:prSet presAssocID="{70B1E57C-27C9-40AD-B287-FB8147959D91}" presName="node" presStyleLbl="node1" presStyleIdx="4" presStyleCnt="5" custScaleX="1269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F2604A-A332-4296-8465-3A4456AA66B1}" type="pres">
      <dgm:prSet presAssocID="{70B1E57C-27C9-40AD-B287-FB8147959D91}" presName="dummy" presStyleCnt="0"/>
      <dgm:spPr/>
    </dgm:pt>
    <dgm:pt modelId="{2282129C-5E38-4B31-BB86-574821504B86}" type="pres">
      <dgm:prSet presAssocID="{4EE14AC5-E4A1-4217-B2EC-52FCCB271694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45B82FA7-1B7E-4D21-9F4C-EAE9DAD55ED5}" type="presOf" srcId="{10B09BA4-0993-464A-8EFA-E6802C51229A}" destId="{01FD8C7D-DEB9-4E2C-ADDF-89AB2899965F}" srcOrd="0" destOrd="0" presId="urn:microsoft.com/office/officeart/2005/8/layout/radial6"/>
    <dgm:cxn modelId="{CAD3DE66-4FC2-435C-A1EF-50B94D5E4F46}" type="presOf" srcId="{815BE4BB-BA81-420F-BB0D-B4E7289ADF8B}" destId="{1D28CA0C-FBFB-4D51-A0A6-4864FD3A0E92}" srcOrd="0" destOrd="0" presId="urn:microsoft.com/office/officeart/2005/8/layout/radial6"/>
    <dgm:cxn modelId="{A0DAE1F9-D34F-4CDD-8DF3-4C07B465070C}" type="presOf" srcId="{00390DA0-7F18-4505-94FD-C3D64932E113}" destId="{11CBB17D-E3F6-4799-8B24-742B767023D8}" srcOrd="0" destOrd="0" presId="urn:microsoft.com/office/officeart/2005/8/layout/radial6"/>
    <dgm:cxn modelId="{406C6FB0-963D-48B9-9BAD-3EFCCE79DF17}" type="presOf" srcId="{4EE14AC5-E4A1-4217-B2EC-52FCCB271694}" destId="{2282129C-5E38-4B31-BB86-574821504B86}" srcOrd="0" destOrd="0" presId="urn:microsoft.com/office/officeart/2005/8/layout/radial6"/>
    <dgm:cxn modelId="{263E40A8-EFED-480A-B8C3-ED84ABD4C25F}" type="presOf" srcId="{70B1E57C-27C9-40AD-B287-FB8147959D91}" destId="{4FAD0D18-FBDC-48D6-A8FD-2844CF40F86D}" srcOrd="0" destOrd="0" presId="urn:microsoft.com/office/officeart/2005/8/layout/radial6"/>
    <dgm:cxn modelId="{843D8D45-521F-42EE-A0A0-B593CF1FD9D3}" srcId="{10B09BA4-0993-464A-8EFA-E6802C51229A}" destId="{F606326A-61D8-4D12-8A0F-24FAEC1E0F64}" srcOrd="1" destOrd="0" parTransId="{E098A8C1-1837-4C36-83A8-455D6DC99E8B}" sibTransId="{FBE658F7-D71A-41FF-861B-67FCACECFB49}"/>
    <dgm:cxn modelId="{95912018-D35F-459E-922D-380EFAE219D1}" srcId="{10B09BA4-0993-464A-8EFA-E6802C51229A}" destId="{1FD885DC-F05B-48F2-9AD8-F3964F1D1EFE}" srcOrd="2" destOrd="0" parTransId="{A5B47142-5484-4CBB-AE8E-262D3372EE95}" sibTransId="{00390DA0-7F18-4505-94FD-C3D64932E113}"/>
    <dgm:cxn modelId="{4B64523F-D58E-40BB-9493-0B9D16E95701}" srcId="{D98E237E-BBBC-400F-A7CB-7C871C1B4D4F}" destId="{10B09BA4-0993-464A-8EFA-E6802C51229A}" srcOrd="0" destOrd="0" parTransId="{BED1E8D2-C396-43C4-AE4F-E6655CDCCF49}" sibTransId="{D1B9BF2F-DC15-4EDE-AF9B-311E73F6946A}"/>
    <dgm:cxn modelId="{29C83376-2F5F-46EC-B446-31A1AE56D127}" srcId="{10B09BA4-0993-464A-8EFA-E6802C51229A}" destId="{0EDA9D78-4D14-4C79-A39E-3526CC3683E2}" srcOrd="3" destOrd="0" parTransId="{52F4FC82-48DD-4564-BAB0-2711C8CA6CAE}" sibTransId="{51B0EA86-5098-4A3B-91D2-FE39E501C9BC}"/>
    <dgm:cxn modelId="{B469CF3E-44FA-478E-AAF8-BB0045E0B690}" type="presOf" srcId="{FBE658F7-D71A-41FF-861B-67FCACECFB49}" destId="{C2DD1CAC-24A1-427F-865D-E3667B2A5375}" srcOrd="0" destOrd="0" presId="urn:microsoft.com/office/officeart/2005/8/layout/radial6"/>
    <dgm:cxn modelId="{1BA0360C-6D7F-415A-98C0-FA48A0723299}" type="presOf" srcId="{D98E237E-BBBC-400F-A7CB-7C871C1B4D4F}" destId="{D92C9472-5011-4A02-8BA5-56417689F48F}" srcOrd="0" destOrd="0" presId="urn:microsoft.com/office/officeart/2005/8/layout/radial6"/>
    <dgm:cxn modelId="{6F5FFA9B-530A-4477-AD2A-8792375AFD7B}" type="presOf" srcId="{0EDA9D78-4D14-4C79-A39E-3526CC3683E2}" destId="{76AB5579-FBCB-4224-AC86-F53910976BE3}" srcOrd="0" destOrd="0" presId="urn:microsoft.com/office/officeart/2005/8/layout/radial6"/>
    <dgm:cxn modelId="{CE05475A-F40D-42CC-ADAE-32FF56B744EC}" srcId="{10B09BA4-0993-464A-8EFA-E6802C51229A}" destId="{815BE4BB-BA81-420F-BB0D-B4E7289ADF8B}" srcOrd="0" destOrd="0" parTransId="{C7CF45BF-55A3-4B86-A644-3C3B6826A1C7}" sibTransId="{5EB233B0-7091-4A3C-AAC7-1A67FCBFEF13}"/>
    <dgm:cxn modelId="{4C3C20B0-2056-47A8-85CB-CA51CC805AF4}" type="presOf" srcId="{1FD885DC-F05B-48F2-9AD8-F3964F1D1EFE}" destId="{CF593FBE-289A-46E7-A683-1991D535DCED}" srcOrd="0" destOrd="0" presId="urn:microsoft.com/office/officeart/2005/8/layout/radial6"/>
    <dgm:cxn modelId="{B5AA80FB-4756-42DC-A6B9-0D47BCC5ED97}" srcId="{10B09BA4-0993-464A-8EFA-E6802C51229A}" destId="{70B1E57C-27C9-40AD-B287-FB8147959D91}" srcOrd="4" destOrd="0" parTransId="{88AC295F-680D-4504-8C02-5A81FBD012A7}" sibTransId="{4EE14AC5-E4A1-4217-B2EC-52FCCB271694}"/>
    <dgm:cxn modelId="{8491B72F-ED5F-4B15-A8F1-EE4B531D818B}" type="presOf" srcId="{51B0EA86-5098-4A3B-91D2-FE39E501C9BC}" destId="{B6C1675D-228F-4468-8304-99F1979B16D0}" srcOrd="0" destOrd="0" presId="urn:microsoft.com/office/officeart/2005/8/layout/radial6"/>
    <dgm:cxn modelId="{50C8E9F7-1820-4C01-A8C2-101FE90BFD6A}" srcId="{D98E237E-BBBC-400F-A7CB-7C871C1B4D4F}" destId="{171DCB67-4C7B-4C5E-A71B-EEAB69F7ED1F}" srcOrd="1" destOrd="0" parTransId="{7BD98DFB-9273-42FA-B416-08E56794EFA7}" sibTransId="{727721D8-1495-429D-BB85-7BACDA7E0EEF}"/>
    <dgm:cxn modelId="{37196DAF-326D-482E-8A3F-6B94B430D40E}" type="presOf" srcId="{5EB233B0-7091-4A3C-AAC7-1A67FCBFEF13}" destId="{4BFC75A4-CDBB-4A1A-88FB-947BFCD8DA20}" srcOrd="0" destOrd="0" presId="urn:microsoft.com/office/officeart/2005/8/layout/radial6"/>
    <dgm:cxn modelId="{3FEDDBC3-4863-4F9B-9680-3D7BAE960277}" type="presOf" srcId="{F606326A-61D8-4D12-8A0F-24FAEC1E0F64}" destId="{3B7D26F5-C7F3-446E-B2A8-40EEDE9606ED}" srcOrd="0" destOrd="0" presId="urn:microsoft.com/office/officeart/2005/8/layout/radial6"/>
    <dgm:cxn modelId="{EDB07B63-3DE9-4149-BDB1-10F6293BB7F1}" type="presParOf" srcId="{D92C9472-5011-4A02-8BA5-56417689F48F}" destId="{01FD8C7D-DEB9-4E2C-ADDF-89AB2899965F}" srcOrd="0" destOrd="0" presId="urn:microsoft.com/office/officeart/2005/8/layout/radial6"/>
    <dgm:cxn modelId="{51E762D5-A381-43A1-A19F-682D240DB5BF}" type="presParOf" srcId="{D92C9472-5011-4A02-8BA5-56417689F48F}" destId="{1D28CA0C-FBFB-4D51-A0A6-4864FD3A0E92}" srcOrd="1" destOrd="0" presId="urn:microsoft.com/office/officeart/2005/8/layout/radial6"/>
    <dgm:cxn modelId="{F269E50C-F0BF-49D9-A633-D39B71DC46AC}" type="presParOf" srcId="{D92C9472-5011-4A02-8BA5-56417689F48F}" destId="{1EF75ACB-5C4A-4D3E-B180-0380D9AB1FEB}" srcOrd="2" destOrd="0" presId="urn:microsoft.com/office/officeart/2005/8/layout/radial6"/>
    <dgm:cxn modelId="{E3A7C866-4D27-4D49-8111-284F9DBABA9F}" type="presParOf" srcId="{D92C9472-5011-4A02-8BA5-56417689F48F}" destId="{4BFC75A4-CDBB-4A1A-88FB-947BFCD8DA20}" srcOrd="3" destOrd="0" presId="urn:microsoft.com/office/officeart/2005/8/layout/radial6"/>
    <dgm:cxn modelId="{7BA70FD5-4851-4CAF-9B57-B79952712BCB}" type="presParOf" srcId="{D92C9472-5011-4A02-8BA5-56417689F48F}" destId="{3B7D26F5-C7F3-446E-B2A8-40EEDE9606ED}" srcOrd="4" destOrd="0" presId="urn:microsoft.com/office/officeart/2005/8/layout/radial6"/>
    <dgm:cxn modelId="{D4F2078E-8F8A-4973-83A1-C80ECB8EF26C}" type="presParOf" srcId="{D92C9472-5011-4A02-8BA5-56417689F48F}" destId="{B19AC884-77F0-43D4-82FA-B376DF60FB14}" srcOrd="5" destOrd="0" presId="urn:microsoft.com/office/officeart/2005/8/layout/radial6"/>
    <dgm:cxn modelId="{61FA6B37-0C86-4E4F-BA30-2D954A67D1E0}" type="presParOf" srcId="{D92C9472-5011-4A02-8BA5-56417689F48F}" destId="{C2DD1CAC-24A1-427F-865D-E3667B2A5375}" srcOrd="6" destOrd="0" presId="urn:microsoft.com/office/officeart/2005/8/layout/radial6"/>
    <dgm:cxn modelId="{8B28ECEE-3580-4E50-8A66-6C3D86DD2279}" type="presParOf" srcId="{D92C9472-5011-4A02-8BA5-56417689F48F}" destId="{CF593FBE-289A-46E7-A683-1991D535DCED}" srcOrd="7" destOrd="0" presId="urn:microsoft.com/office/officeart/2005/8/layout/radial6"/>
    <dgm:cxn modelId="{2FFC614E-E7E5-4C08-A1E7-9DB018741A29}" type="presParOf" srcId="{D92C9472-5011-4A02-8BA5-56417689F48F}" destId="{3492240E-2C68-4054-ABD4-879DB88480F1}" srcOrd="8" destOrd="0" presId="urn:microsoft.com/office/officeart/2005/8/layout/radial6"/>
    <dgm:cxn modelId="{DBE93156-597F-4A93-AA9F-F566E403B1B2}" type="presParOf" srcId="{D92C9472-5011-4A02-8BA5-56417689F48F}" destId="{11CBB17D-E3F6-4799-8B24-742B767023D8}" srcOrd="9" destOrd="0" presId="urn:microsoft.com/office/officeart/2005/8/layout/radial6"/>
    <dgm:cxn modelId="{D970E8E0-D23E-4D6B-A2E4-F38B27879512}" type="presParOf" srcId="{D92C9472-5011-4A02-8BA5-56417689F48F}" destId="{76AB5579-FBCB-4224-AC86-F53910976BE3}" srcOrd="10" destOrd="0" presId="urn:microsoft.com/office/officeart/2005/8/layout/radial6"/>
    <dgm:cxn modelId="{906C2312-AF80-4A67-911F-B3F96258C842}" type="presParOf" srcId="{D92C9472-5011-4A02-8BA5-56417689F48F}" destId="{D3DA3F40-0EE0-4E66-AA1E-B58411B1DCB8}" srcOrd="11" destOrd="0" presId="urn:microsoft.com/office/officeart/2005/8/layout/radial6"/>
    <dgm:cxn modelId="{5B1C4C2F-2F3B-4703-B38E-3C1E4F4770E3}" type="presParOf" srcId="{D92C9472-5011-4A02-8BA5-56417689F48F}" destId="{B6C1675D-228F-4468-8304-99F1979B16D0}" srcOrd="12" destOrd="0" presId="urn:microsoft.com/office/officeart/2005/8/layout/radial6"/>
    <dgm:cxn modelId="{9E9B181C-2BFB-4F76-90B2-07330605645A}" type="presParOf" srcId="{D92C9472-5011-4A02-8BA5-56417689F48F}" destId="{4FAD0D18-FBDC-48D6-A8FD-2844CF40F86D}" srcOrd="13" destOrd="0" presId="urn:microsoft.com/office/officeart/2005/8/layout/radial6"/>
    <dgm:cxn modelId="{7F1C537F-2DA9-47E4-8269-C42849F17D76}" type="presParOf" srcId="{D92C9472-5011-4A02-8BA5-56417689F48F}" destId="{A7F2604A-A332-4296-8465-3A4456AA66B1}" srcOrd="14" destOrd="0" presId="urn:microsoft.com/office/officeart/2005/8/layout/radial6"/>
    <dgm:cxn modelId="{E5E5882B-291A-4BD1-B6A7-3CFFACC2F583}" type="presParOf" srcId="{D92C9472-5011-4A02-8BA5-56417689F48F}" destId="{2282129C-5E38-4B31-BB86-574821504B86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E69B1-0A76-4658-9B20-F7EAE862E44A}">
      <dsp:nvSpPr>
        <dsp:cNvPr id="0" name=""/>
        <dsp:cNvSpPr/>
      </dsp:nvSpPr>
      <dsp:spPr>
        <a:xfrm>
          <a:off x="3307" y="1693484"/>
          <a:ext cx="3225170" cy="80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800" kern="1200" dirty="0" smtClean="0"/>
            <a:t>МАКРОЦИКЛУС</a:t>
          </a:r>
          <a:endParaRPr lang="en-US" sz="2800" kern="1200" dirty="0"/>
        </a:p>
      </dsp:txBody>
      <dsp:txXfrm>
        <a:off x="3307" y="1693484"/>
        <a:ext cx="3225170" cy="806400"/>
      </dsp:txXfrm>
    </dsp:sp>
    <dsp:sp modelId="{8ABFE169-E4AD-486B-AA99-25B44F1EA23E}">
      <dsp:nvSpPr>
        <dsp:cNvPr id="0" name=""/>
        <dsp:cNvSpPr/>
      </dsp:nvSpPr>
      <dsp:spPr>
        <a:xfrm>
          <a:off x="3307" y="2499884"/>
          <a:ext cx="3225170" cy="16392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800" kern="1200" dirty="0" smtClean="0"/>
            <a:t>Једна и више година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800" kern="1200" dirty="0" smtClean="0"/>
            <a:t>Цела сезона у фудбалу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800" kern="1200" dirty="0" smtClean="0"/>
            <a:t>Вишегодишња стратегија у планирању</a:t>
          </a:r>
          <a:endParaRPr lang="en-US" sz="1800" kern="1200" dirty="0"/>
        </a:p>
      </dsp:txBody>
      <dsp:txXfrm>
        <a:off x="3307" y="2499884"/>
        <a:ext cx="3225170" cy="1639279"/>
      </dsp:txXfrm>
    </dsp:sp>
    <dsp:sp modelId="{1CC1CE59-0478-4E51-B586-CDD5FF0C1D35}">
      <dsp:nvSpPr>
        <dsp:cNvPr id="0" name=""/>
        <dsp:cNvSpPr/>
      </dsp:nvSpPr>
      <dsp:spPr>
        <a:xfrm>
          <a:off x="3680002" y="1693484"/>
          <a:ext cx="3225170" cy="80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800" kern="1200" dirty="0" smtClean="0"/>
            <a:t>МЕЗОЦИКЛУС</a:t>
          </a:r>
          <a:endParaRPr lang="en-US" sz="2800" kern="1200" dirty="0"/>
        </a:p>
      </dsp:txBody>
      <dsp:txXfrm>
        <a:off x="3680002" y="1693484"/>
        <a:ext cx="3225170" cy="806400"/>
      </dsp:txXfrm>
    </dsp:sp>
    <dsp:sp modelId="{39F841BF-AF43-478B-8691-3ABC77F3FF0F}">
      <dsp:nvSpPr>
        <dsp:cNvPr id="0" name=""/>
        <dsp:cNvSpPr/>
      </dsp:nvSpPr>
      <dsp:spPr>
        <a:xfrm>
          <a:off x="3680002" y="2499884"/>
          <a:ext cx="3225170" cy="16392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800" kern="1200" dirty="0" smtClean="0"/>
            <a:t>Од 1 до 4-5 месеци у фудбалу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800" kern="1200" dirty="0" smtClean="0"/>
            <a:t>Припремни период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800" kern="1200" dirty="0" smtClean="0"/>
            <a:t>Такмичарски период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800" kern="1200" dirty="0" smtClean="0"/>
            <a:t>Прелазни период </a:t>
          </a:r>
          <a:endParaRPr lang="en-US" sz="1800" kern="1200" dirty="0"/>
        </a:p>
      </dsp:txBody>
      <dsp:txXfrm>
        <a:off x="3680002" y="2499884"/>
        <a:ext cx="3225170" cy="1639279"/>
      </dsp:txXfrm>
    </dsp:sp>
    <dsp:sp modelId="{35C70154-690E-4CB6-921D-014A91FE4C4F}">
      <dsp:nvSpPr>
        <dsp:cNvPr id="0" name=""/>
        <dsp:cNvSpPr/>
      </dsp:nvSpPr>
      <dsp:spPr>
        <a:xfrm>
          <a:off x="7356697" y="1693484"/>
          <a:ext cx="3225170" cy="806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800" kern="1200" dirty="0" smtClean="0"/>
            <a:t>МИКРОЦИКЛУС</a:t>
          </a:r>
          <a:endParaRPr lang="en-US" sz="2800" kern="1200" dirty="0"/>
        </a:p>
      </dsp:txBody>
      <dsp:txXfrm>
        <a:off x="7356697" y="1693484"/>
        <a:ext cx="3225170" cy="806400"/>
      </dsp:txXfrm>
    </dsp:sp>
    <dsp:sp modelId="{5F4F27E9-F816-4A43-82CD-973A02AD1B8C}">
      <dsp:nvSpPr>
        <dsp:cNvPr id="0" name=""/>
        <dsp:cNvSpPr/>
      </dsp:nvSpPr>
      <dsp:spPr>
        <a:xfrm>
          <a:off x="7356697" y="2499884"/>
          <a:ext cx="3225170" cy="16392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800" kern="1200" dirty="0" smtClean="0"/>
            <a:t>Од 3 до 10 дана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800" kern="1200" dirty="0" smtClean="0"/>
            <a:t>У фудбалу најчешће траје 7 дана (недељни план)</a:t>
          </a:r>
          <a:endParaRPr lang="en-US" sz="1800" kern="1200" dirty="0"/>
        </a:p>
      </dsp:txBody>
      <dsp:txXfrm>
        <a:off x="7356697" y="2499884"/>
        <a:ext cx="3225170" cy="16392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77F439-434F-4A8C-90ED-D1AF5818FA90}">
      <dsp:nvSpPr>
        <dsp:cNvPr id="0" name=""/>
        <dsp:cNvSpPr/>
      </dsp:nvSpPr>
      <dsp:spPr>
        <a:xfrm>
          <a:off x="680918" y="0"/>
          <a:ext cx="7717075" cy="295232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4568EA-D9CC-44C3-A20F-9990FB659CB1}">
      <dsp:nvSpPr>
        <dsp:cNvPr id="0" name=""/>
        <dsp:cNvSpPr/>
      </dsp:nvSpPr>
      <dsp:spPr>
        <a:xfrm>
          <a:off x="9752" y="885698"/>
          <a:ext cx="2922274" cy="1180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700" kern="1200" dirty="0" smtClean="0"/>
            <a:t>ПРИПРЕМНИ ПЕРИОД</a:t>
          </a:r>
          <a:endParaRPr lang="en-US" sz="2700" kern="1200" dirty="0"/>
        </a:p>
      </dsp:txBody>
      <dsp:txXfrm>
        <a:off x="67400" y="943346"/>
        <a:ext cx="2806978" cy="1065635"/>
      </dsp:txXfrm>
    </dsp:sp>
    <dsp:sp modelId="{2605D2DC-9A96-42A2-B483-47D09A7F6781}">
      <dsp:nvSpPr>
        <dsp:cNvPr id="0" name=""/>
        <dsp:cNvSpPr/>
      </dsp:nvSpPr>
      <dsp:spPr>
        <a:xfrm>
          <a:off x="3078318" y="885698"/>
          <a:ext cx="2922274" cy="1180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700" kern="1200" dirty="0" smtClean="0"/>
            <a:t>ТАКМИЧАРСКИ ПЕРИОД </a:t>
          </a:r>
          <a:endParaRPr lang="en-US" sz="2700" kern="1200" dirty="0"/>
        </a:p>
      </dsp:txBody>
      <dsp:txXfrm>
        <a:off x="3135966" y="943346"/>
        <a:ext cx="2806978" cy="1065635"/>
      </dsp:txXfrm>
    </dsp:sp>
    <dsp:sp modelId="{5F8EDFB2-6D73-461B-BBBE-209D5688A630}">
      <dsp:nvSpPr>
        <dsp:cNvPr id="0" name=""/>
        <dsp:cNvSpPr/>
      </dsp:nvSpPr>
      <dsp:spPr>
        <a:xfrm>
          <a:off x="6146884" y="885698"/>
          <a:ext cx="2922274" cy="1180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2700" kern="1200" dirty="0" smtClean="0"/>
            <a:t>ПРЕЛАЗНИ ПЕРИОД </a:t>
          </a:r>
          <a:endParaRPr lang="en-US" sz="2700" kern="1200" dirty="0"/>
        </a:p>
      </dsp:txBody>
      <dsp:txXfrm>
        <a:off x="6204532" y="943346"/>
        <a:ext cx="2806978" cy="10656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82129C-5E38-4B31-BB86-574821504B86}">
      <dsp:nvSpPr>
        <dsp:cNvPr id="0" name=""/>
        <dsp:cNvSpPr/>
      </dsp:nvSpPr>
      <dsp:spPr>
        <a:xfrm>
          <a:off x="1842349" y="666171"/>
          <a:ext cx="4460515" cy="4460515"/>
        </a:xfrm>
        <a:prstGeom prst="blockArc">
          <a:avLst>
            <a:gd name="adj1" fmla="val 11876859"/>
            <a:gd name="adj2" fmla="val 1614619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6C1675D-228F-4468-8304-99F1979B16D0}">
      <dsp:nvSpPr>
        <dsp:cNvPr id="0" name=""/>
        <dsp:cNvSpPr/>
      </dsp:nvSpPr>
      <dsp:spPr>
        <a:xfrm>
          <a:off x="1841735" y="668065"/>
          <a:ext cx="4460515" cy="4460515"/>
        </a:xfrm>
        <a:prstGeom prst="blockArc">
          <a:avLst>
            <a:gd name="adj1" fmla="val 7560000"/>
            <a:gd name="adj2" fmla="val 1188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1CBB17D-E3F6-4799-8B24-742B767023D8}">
      <dsp:nvSpPr>
        <dsp:cNvPr id="0" name=""/>
        <dsp:cNvSpPr/>
      </dsp:nvSpPr>
      <dsp:spPr>
        <a:xfrm>
          <a:off x="1841735" y="668065"/>
          <a:ext cx="4460515" cy="4460515"/>
        </a:xfrm>
        <a:prstGeom prst="blockArc">
          <a:avLst>
            <a:gd name="adj1" fmla="val 3240000"/>
            <a:gd name="adj2" fmla="val 756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2DD1CAC-24A1-427F-865D-E3667B2A5375}">
      <dsp:nvSpPr>
        <dsp:cNvPr id="0" name=""/>
        <dsp:cNvSpPr/>
      </dsp:nvSpPr>
      <dsp:spPr>
        <a:xfrm>
          <a:off x="1841735" y="668065"/>
          <a:ext cx="4460515" cy="4460515"/>
        </a:xfrm>
        <a:prstGeom prst="blockArc">
          <a:avLst>
            <a:gd name="adj1" fmla="val 20520000"/>
            <a:gd name="adj2" fmla="val 324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BFC75A4-CDBB-4A1A-88FB-947BFCD8DA20}">
      <dsp:nvSpPr>
        <dsp:cNvPr id="0" name=""/>
        <dsp:cNvSpPr/>
      </dsp:nvSpPr>
      <dsp:spPr>
        <a:xfrm>
          <a:off x="1841126" y="666190"/>
          <a:ext cx="4460515" cy="4460515"/>
        </a:xfrm>
        <a:prstGeom prst="blockArc">
          <a:avLst>
            <a:gd name="adj1" fmla="val 16148119"/>
            <a:gd name="adj2" fmla="val 2052311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1FD8C7D-DEB9-4E2C-ADDF-89AB2899965F}">
      <dsp:nvSpPr>
        <dsp:cNvPr id="0" name=""/>
        <dsp:cNvSpPr/>
      </dsp:nvSpPr>
      <dsp:spPr>
        <a:xfrm>
          <a:off x="3046071" y="1872401"/>
          <a:ext cx="2051843" cy="20518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1400" b="1" kern="1200" dirty="0" smtClean="0"/>
            <a:t>ТАКМИЧАРСКИ МИКРОЦИКЛУС</a:t>
          </a:r>
          <a:endParaRPr lang="en-US" sz="1400" b="1" kern="1200" dirty="0"/>
        </a:p>
      </dsp:txBody>
      <dsp:txXfrm>
        <a:off x="3346556" y="2172886"/>
        <a:ext cx="1450873" cy="1450873"/>
      </dsp:txXfrm>
    </dsp:sp>
    <dsp:sp modelId="{1D28CA0C-FBFB-4D51-A0A6-4864FD3A0E92}">
      <dsp:nvSpPr>
        <dsp:cNvPr id="0" name=""/>
        <dsp:cNvSpPr/>
      </dsp:nvSpPr>
      <dsp:spPr>
        <a:xfrm>
          <a:off x="3028465" y="0"/>
          <a:ext cx="2020085" cy="1436290"/>
        </a:xfrm>
        <a:prstGeom prst="ellipse">
          <a:avLst/>
        </a:prstGeom>
        <a:solidFill>
          <a:schemeClr val="tx2">
            <a:lumMod val="5000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1400" b="1" kern="1200" dirty="0" smtClean="0"/>
            <a:t>ОРГАНИЗАЦИОНИ АСПЕКТ</a:t>
          </a:r>
          <a:endParaRPr lang="en-US" sz="1400" b="1" kern="1200" dirty="0"/>
        </a:p>
      </dsp:txBody>
      <dsp:txXfrm>
        <a:off x="3324300" y="210340"/>
        <a:ext cx="1428415" cy="1015610"/>
      </dsp:txXfrm>
    </dsp:sp>
    <dsp:sp modelId="{3B7D26F5-C7F3-446E-B2A8-40EEDE9606ED}">
      <dsp:nvSpPr>
        <dsp:cNvPr id="0" name=""/>
        <dsp:cNvSpPr/>
      </dsp:nvSpPr>
      <dsp:spPr>
        <a:xfrm>
          <a:off x="5247953" y="1506968"/>
          <a:ext cx="1791930" cy="1436290"/>
        </a:xfrm>
        <a:prstGeom prst="ellipse">
          <a:avLst/>
        </a:prstGeom>
        <a:solidFill>
          <a:schemeClr val="tx2">
            <a:lumMod val="5000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1400" b="1" kern="1200" dirty="0" smtClean="0"/>
            <a:t>ФИЗИОЛОШКИ АСПЕКТ</a:t>
          </a:r>
          <a:endParaRPr lang="en-US" sz="1400" b="1" kern="1200" dirty="0"/>
        </a:p>
      </dsp:txBody>
      <dsp:txXfrm>
        <a:off x="5510375" y="1717308"/>
        <a:ext cx="1267086" cy="1015610"/>
      </dsp:txXfrm>
    </dsp:sp>
    <dsp:sp modelId="{CF593FBE-289A-46E7-A683-1991D535DCED}">
      <dsp:nvSpPr>
        <dsp:cNvPr id="0" name=""/>
        <dsp:cNvSpPr/>
      </dsp:nvSpPr>
      <dsp:spPr>
        <a:xfrm>
          <a:off x="4368323" y="3942663"/>
          <a:ext cx="1968378" cy="1436290"/>
        </a:xfrm>
        <a:prstGeom prst="ellipse">
          <a:avLst/>
        </a:prstGeom>
        <a:solidFill>
          <a:schemeClr val="tx2">
            <a:lumMod val="5000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1400" b="1" kern="1200" dirty="0" smtClean="0"/>
            <a:t>ТАКТИЧКИ АСПЕКТ</a:t>
          </a:r>
          <a:endParaRPr lang="en-US" sz="1400" b="1" kern="1200" dirty="0"/>
        </a:p>
      </dsp:txBody>
      <dsp:txXfrm>
        <a:off x="4656585" y="4153003"/>
        <a:ext cx="1391854" cy="1015610"/>
      </dsp:txXfrm>
    </dsp:sp>
    <dsp:sp modelId="{76AB5579-FBCB-4224-AC86-F53910976BE3}">
      <dsp:nvSpPr>
        <dsp:cNvPr id="0" name=""/>
        <dsp:cNvSpPr/>
      </dsp:nvSpPr>
      <dsp:spPr>
        <a:xfrm>
          <a:off x="1838529" y="3942663"/>
          <a:ext cx="1905885" cy="1436290"/>
        </a:xfrm>
        <a:prstGeom prst="ellipse">
          <a:avLst/>
        </a:prstGeom>
        <a:solidFill>
          <a:schemeClr val="tx2">
            <a:lumMod val="5000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1400" b="1" kern="1200" dirty="0" smtClean="0"/>
            <a:t>ТЕХНИЧКИ АСПЕКТ</a:t>
          </a:r>
          <a:endParaRPr lang="en-US" sz="1400" b="1" kern="1200" dirty="0"/>
        </a:p>
      </dsp:txBody>
      <dsp:txXfrm>
        <a:off x="2117639" y="4153003"/>
        <a:ext cx="1347665" cy="1015610"/>
      </dsp:txXfrm>
    </dsp:sp>
    <dsp:sp modelId="{4FAD0D18-FBDC-48D6-A8FD-2844CF40F86D}">
      <dsp:nvSpPr>
        <dsp:cNvPr id="0" name=""/>
        <dsp:cNvSpPr/>
      </dsp:nvSpPr>
      <dsp:spPr>
        <a:xfrm>
          <a:off x="1088116" y="1506968"/>
          <a:ext cx="1823902" cy="1436290"/>
        </a:xfrm>
        <a:prstGeom prst="ellipse">
          <a:avLst/>
        </a:prstGeom>
        <a:solidFill>
          <a:schemeClr val="tx2">
            <a:lumMod val="5000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1400" b="1" kern="1200" dirty="0" smtClean="0"/>
            <a:t>ПСИХОЛОШКИ АСПЕКТ</a:t>
          </a:r>
          <a:endParaRPr lang="en-US" sz="1400" b="1" kern="1200" dirty="0"/>
        </a:p>
      </dsp:txBody>
      <dsp:txXfrm>
        <a:off x="1355220" y="1717308"/>
        <a:ext cx="1289694" cy="1015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AB0265-BE4E-463C-8DE8-EC491B82B855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620CC-DAAB-465D-917C-791EF2B2D7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289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003362-74DC-4225-A62A-6EBFD154A3B5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15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003362-74DC-4225-A62A-6EBFD154A3B5}" type="slidenum">
              <a:rPr lang="en-US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579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003362-74DC-4225-A62A-6EBFD154A3B5}" type="slidenum">
              <a:rPr lang="en-US">
                <a:solidFill>
                  <a:prstClr val="black"/>
                </a:solidFill>
              </a:rPr>
              <a:pPr/>
              <a:t>26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389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B4E63-EEA4-4DC1-8F3B-7035F72D3AED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AF263-71E6-44CC-8037-E7645D388CD4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AF263-71E6-44CC-8037-E7645D388CD4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AF263-71E6-44CC-8037-E7645D388CD4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AF263-71E6-44CC-8037-E7645D388CD4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AF263-71E6-44CC-8037-E7645D388CD4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AF263-71E6-44CC-8037-E7645D388CD4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17C2C-4048-48E3-9E4B-D714C42CDAAB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5AB74-4D1A-4C76-A444-F3D2D447149E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01FFC-B996-4AD8-8564-6592F6ACB487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AA8E3-FC97-4ED9-A400-F81F67AD1127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CF79D-9868-4183-B639-E580259C6650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ECD49-058A-48A0-B823-7F4FFAE55668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51848-8B05-469F-8E4C-ABEECFC74683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FE82-A903-4EBF-9D7F-AC5E17047ED8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58C6D-8369-466A-823E-65F5C2D1CA39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5F09-6283-434B-B154-2439F9535806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B8AF263-71E6-44CC-8037-E7645D388CD4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3/1/24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0506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48000" y="3039507"/>
            <a:ext cx="5979584" cy="49244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687" algn="ctr"/>
            <a:r>
              <a:rPr lang="x-none" sz="3200" b="1" spc="-5" dirty="0">
                <a:solidFill>
                  <a:srgbClr val="FFFFFF"/>
                </a:solidFill>
                <a:cs typeface="DaunPenh"/>
              </a:rPr>
              <a:t>ТАКМИЧАРСКИ </a:t>
            </a:r>
            <a:r>
              <a:rPr lang="x-none" sz="3200" b="1" spc="-5" dirty="0" smtClean="0">
                <a:solidFill>
                  <a:srgbClr val="FFFFFF"/>
                </a:solidFill>
                <a:cs typeface="DaunPenh"/>
              </a:rPr>
              <a:t>МИКРОЦИКЛУС</a:t>
            </a:r>
            <a:r>
              <a:rPr lang="x-none" sz="2000" b="1" spc="-5" dirty="0" smtClean="0">
                <a:solidFill>
                  <a:srgbClr val="FFFFFF"/>
                </a:solidFill>
                <a:cs typeface="DaunPenh"/>
              </a:rPr>
              <a:t> </a:t>
            </a:r>
            <a:endParaRPr lang="x-none" sz="2000" b="1" spc="-5" dirty="0">
              <a:solidFill>
                <a:srgbClr val="FFFFFF"/>
              </a:solidFill>
              <a:cs typeface="DaunPenh"/>
            </a:endParaRPr>
          </a:p>
        </p:txBody>
      </p:sp>
      <p:pic>
        <p:nvPicPr>
          <p:cNvPr id="1026" name="Picture 2" descr="C:\Users\uefa-skola\Pictures\Fudbal\Picture 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1" y="370393"/>
            <a:ext cx="3095627" cy="92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3"/>
          <p:cNvSpPr txBox="1"/>
          <p:nvPr/>
        </p:nvSpPr>
        <p:spPr>
          <a:xfrm>
            <a:off x="1127448" y="5487888"/>
            <a:ext cx="10081120" cy="61555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687"/>
            <a:r>
              <a:rPr lang="x-none" sz="2000" b="1" spc="-5" dirty="0">
                <a:solidFill>
                  <a:srgbClr val="FFFFFF"/>
                </a:solidFill>
                <a:cs typeface="DaunPenh"/>
              </a:rPr>
              <a:t>	                                                                 </a:t>
            </a:r>
          </a:p>
          <a:p>
            <a:pPr marL="12687"/>
            <a:r>
              <a:rPr lang="x-none" sz="2000" b="1" spc="-5" dirty="0">
                <a:solidFill>
                  <a:srgbClr val="FFFFFF"/>
                </a:solidFill>
                <a:cs typeface="DaunPenh"/>
              </a:rPr>
              <a:t>         			       </a:t>
            </a:r>
            <a:r>
              <a:rPr lang="x-none" sz="2000" b="1" spc="-5" dirty="0" smtClean="0">
                <a:solidFill>
                  <a:srgbClr val="FFFFFF"/>
                </a:solidFill>
                <a:cs typeface="DaunPenh"/>
              </a:rPr>
              <a:t>УЕФА </a:t>
            </a:r>
            <a:r>
              <a:rPr lang="x-none" sz="2000" b="1" spc="-5" dirty="0" smtClean="0">
                <a:solidFill>
                  <a:srgbClr val="FFFFFF"/>
                </a:solidFill>
                <a:cs typeface="DaunPenh"/>
              </a:rPr>
              <a:t>-</a:t>
            </a:r>
            <a:r>
              <a:rPr lang="en-US" sz="2000" b="1" spc="-5" dirty="0" smtClean="0">
                <a:solidFill>
                  <a:srgbClr val="FFFFFF"/>
                </a:solidFill>
                <a:cs typeface="DaunPenh"/>
              </a:rPr>
              <a:t>A</a:t>
            </a:r>
            <a:r>
              <a:rPr lang="x-none" sz="2000" b="1" spc="-5" dirty="0" smtClean="0">
                <a:solidFill>
                  <a:srgbClr val="FFFFFF"/>
                </a:solidFill>
                <a:cs typeface="DaunPenh"/>
              </a:rPr>
              <a:t>- </a:t>
            </a:r>
            <a:r>
              <a:rPr lang="hr-HR" sz="2000" b="1" spc="-5" dirty="0" smtClean="0">
                <a:solidFill>
                  <a:srgbClr val="FFFFFF"/>
                </a:solidFill>
                <a:cs typeface="DaunPenh"/>
              </a:rPr>
              <a:t> </a:t>
            </a:r>
            <a:r>
              <a:rPr lang="x-none" sz="2000" b="1" spc="-5" dirty="0" smtClean="0">
                <a:solidFill>
                  <a:srgbClr val="FFFFFF"/>
                </a:solidFill>
                <a:cs typeface="DaunPenh"/>
              </a:rPr>
              <a:t>лиценца 2023</a:t>
            </a:r>
            <a:r>
              <a:rPr lang="x-none" sz="2000" b="1" spc="-5" dirty="0">
                <a:solidFill>
                  <a:srgbClr val="FFFFFF"/>
                </a:solidFill>
                <a:cs typeface="DaunPenh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83484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56780" y="116632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4400" b="1" dirty="0" smtClean="0">
                <a:solidFill>
                  <a:srgbClr val="FFFF00"/>
                </a:solidFill>
              </a:rPr>
              <a:t>ТИПОВИ ТАКМИЧАРСКОГ  МИКРОЦИКЛУСА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324319"/>
              </p:ext>
            </p:extLst>
          </p:nvPr>
        </p:nvGraphicFramePr>
        <p:xfrm>
          <a:off x="335360" y="836712"/>
          <a:ext cx="8558304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788"/>
                <a:gridCol w="1069788"/>
                <a:gridCol w="1069788"/>
                <a:gridCol w="1069788"/>
                <a:gridCol w="1069788"/>
                <a:gridCol w="1069788"/>
                <a:gridCol w="1069788"/>
                <a:gridCol w="1069788"/>
              </a:tblGrid>
              <a:tr h="288032">
                <a:tc gridSpan="8">
                  <a:txBody>
                    <a:bodyPr/>
                    <a:lstStyle/>
                    <a:p>
                      <a:pPr algn="ctr"/>
                      <a:r>
                        <a:rPr lang="x-none" sz="1800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5 ТРЕНИНГА</a:t>
                      </a:r>
                      <a:r>
                        <a:rPr lang="x-none" sz="1800" baseline="0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 + УТАКМИЦА</a:t>
                      </a:r>
                      <a:endParaRPr lang="en-US" sz="18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СУБОТА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НЕДЕЉА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ПОНЕДЕЉАК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УТОРАК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СРЕДА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ЧЕТВРТАК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ПЕТАК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СУБОТА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/>
                        <a:t> </a:t>
                      </a:r>
                    </a:p>
                    <a:p>
                      <a:pPr algn="ctr"/>
                      <a:r>
                        <a:rPr lang="x-none" sz="1400" b="1" dirty="0" smtClean="0">
                          <a:solidFill>
                            <a:srgbClr val="00B0F0"/>
                          </a:solidFill>
                        </a:rPr>
                        <a:t>УТАКМИЦА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</a:t>
                      </a:r>
                      <a:r>
                        <a:rPr lang="x-none" sz="1200" dirty="0" smtClean="0"/>
                        <a:t>+1</a:t>
                      </a:r>
                      <a:endParaRPr lang="en-US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СЛОБОДАН ДАН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+2</a:t>
                      </a:r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x-none" sz="1200" dirty="0" smtClean="0"/>
                        <a:t>ТР.1</a:t>
                      </a:r>
                      <a:endParaRPr lang="en-US" sz="1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-4</a:t>
                      </a:r>
                      <a:endParaRPr lang="x-none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ТР.2</a:t>
                      </a:r>
                      <a:endParaRPr lang="en-US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-3</a:t>
                      </a:r>
                      <a:endParaRPr lang="x-none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ТР.3</a:t>
                      </a:r>
                      <a:endParaRPr lang="en-US" sz="12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-2</a:t>
                      </a:r>
                      <a:endParaRPr lang="x-none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ТР.4</a:t>
                      </a:r>
                      <a:endParaRPr lang="en-US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-1</a:t>
                      </a:r>
                      <a:endParaRPr lang="x-none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ТР.5</a:t>
                      </a:r>
                      <a:endParaRPr lang="en-US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400" b="1" dirty="0" smtClean="0">
                          <a:solidFill>
                            <a:srgbClr val="00B0F0"/>
                          </a:solidFill>
                        </a:rPr>
                        <a:t>УТАКМИЦА</a:t>
                      </a:r>
                      <a:endParaRPr lang="en-US" sz="1400" b="1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218193"/>
              </p:ext>
            </p:extLst>
          </p:nvPr>
        </p:nvGraphicFramePr>
        <p:xfrm>
          <a:off x="1127448" y="2672328"/>
          <a:ext cx="8558304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788"/>
                <a:gridCol w="1069788"/>
                <a:gridCol w="1069788"/>
                <a:gridCol w="1069788"/>
                <a:gridCol w="1069788"/>
                <a:gridCol w="1069788"/>
                <a:gridCol w="1069788"/>
                <a:gridCol w="1069788"/>
              </a:tblGrid>
              <a:tr h="288032">
                <a:tc gridSpan="8">
                  <a:txBody>
                    <a:bodyPr/>
                    <a:lstStyle/>
                    <a:p>
                      <a:pPr algn="ctr"/>
                      <a:r>
                        <a:rPr lang="x-none" sz="1800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4 ТРЕНИНГА</a:t>
                      </a:r>
                      <a:r>
                        <a:rPr lang="x-none" sz="1800" baseline="0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 + УТАКМИЦА</a:t>
                      </a:r>
                      <a:endParaRPr lang="en-US" sz="18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СУБОТА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НЕДЕЉА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ПОНЕДЕЉАК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УТОРАК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СРЕДА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ЧЕТВРТАК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ПЕТАК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СУБОТА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/>
                        <a:t> </a:t>
                      </a:r>
                    </a:p>
                    <a:p>
                      <a:pPr algn="ctr"/>
                      <a:endParaRPr lang="x-none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x-none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x-none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УТАКМИЦА</a:t>
                      </a:r>
                    </a:p>
                    <a:p>
                      <a:pPr algn="ctr"/>
                      <a:endParaRPr lang="en-US" sz="1200" dirty="0" smtClean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+</a:t>
                      </a:r>
                      <a:r>
                        <a:rPr lang="x-none" sz="1200" dirty="0" smtClean="0"/>
                        <a:t>1</a:t>
                      </a:r>
                      <a:endParaRPr lang="en-US" sz="1200" dirty="0" smtClean="0"/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x-none" sz="1200" dirty="0" smtClean="0"/>
                        <a:t>СЛОБОДАН</a:t>
                      </a:r>
                      <a:r>
                        <a:rPr lang="x-none" sz="1200" baseline="0" dirty="0" smtClean="0"/>
                        <a:t> ДАН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</a:t>
                      </a:r>
                      <a:r>
                        <a:rPr lang="x-none" sz="1200" dirty="0" smtClean="0"/>
                        <a:t>+2</a:t>
                      </a:r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ТР.1</a:t>
                      </a:r>
                      <a:endParaRPr lang="en-US" sz="1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-3</a:t>
                      </a:r>
                      <a:endParaRPr lang="x-none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ТР.2</a:t>
                      </a:r>
                      <a:endParaRPr lang="en-US" sz="1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-2</a:t>
                      </a:r>
                      <a:endParaRPr lang="x-none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ТР.3</a:t>
                      </a:r>
                      <a:endParaRPr lang="en-US" sz="1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-1</a:t>
                      </a:r>
                      <a:endParaRPr lang="x-none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ТР.4</a:t>
                      </a:r>
                      <a:endParaRPr lang="en-US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x-none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x-none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УТАКМИЦА</a:t>
                      </a:r>
                    </a:p>
                    <a:p>
                      <a:pPr algn="ctr"/>
                      <a:endParaRPr lang="x-none" sz="1200" dirty="0" smtClean="0"/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922129"/>
              </p:ext>
            </p:extLst>
          </p:nvPr>
        </p:nvGraphicFramePr>
        <p:xfrm>
          <a:off x="1786168" y="4544536"/>
          <a:ext cx="8558304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788"/>
                <a:gridCol w="1069788"/>
                <a:gridCol w="1069788"/>
                <a:gridCol w="1069788"/>
                <a:gridCol w="1069788"/>
                <a:gridCol w="1069788"/>
                <a:gridCol w="1069788"/>
                <a:gridCol w="1069788"/>
              </a:tblGrid>
              <a:tr h="288032">
                <a:tc gridSpan="8">
                  <a:txBody>
                    <a:bodyPr/>
                    <a:lstStyle/>
                    <a:p>
                      <a:pPr algn="ctr"/>
                      <a:r>
                        <a:rPr lang="x-none" sz="1800" baseline="0" dirty="0" smtClean="0">
                          <a:solidFill>
                            <a:schemeClr val="accent3">
                              <a:lumMod val="60000"/>
                              <a:lumOff val="40000"/>
                            </a:schemeClr>
                          </a:solidFill>
                        </a:rPr>
                        <a:t>2 УТАКМИЦЕ ЗА НЕДЕЉУ ДАНА</a:t>
                      </a:r>
                      <a:endParaRPr lang="en-US" sz="180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СУБОТА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НЕДЕЉА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ПОНЕДЕЉАК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УТОРАК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СРЕДА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ЧЕТВРТАК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ПЕТАК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>
                          <a:solidFill>
                            <a:schemeClr val="tx1"/>
                          </a:solidFill>
                        </a:rPr>
                        <a:t>СУБОТА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  <a:lumOff val="25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/>
                        <a:t> </a:t>
                      </a:r>
                    </a:p>
                    <a:p>
                      <a:pPr algn="ctr"/>
                      <a:r>
                        <a:rPr lang="x-none" sz="1400" b="1" dirty="0" smtClean="0">
                          <a:solidFill>
                            <a:srgbClr val="00B0F0"/>
                          </a:solidFill>
                        </a:rPr>
                        <a:t>УТАКМИЦА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</a:t>
                      </a:r>
                      <a:r>
                        <a:rPr lang="x-none" sz="1200" dirty="0" smtClean="0"/>
                        <a:t>+1</a:t>
                      </a:r>
                      <a:endParaRPr lang="en-US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СЛОБОДАН ДАН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+2</a:t>
                      </a:r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x-none" sz="1200" dirty="0" smtClean="0"/>
                        <a:t>ТР.1</a:t>
                      </a:r>
                      <a:endParaRPr lang="en-US" sz="1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-</a:t>
                      </a:r>
                      <a:r>
                        <a:rPr lang="x-none" sz="1200" dirty="0" smtClean="0"/>
                        <a:t>1</a:t>
                      </a:r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ТР.2</a:t>
                      </a:r>
                      <a:endParaRPr lang="en-US" sz="12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x-none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x-none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УТАКМИЦА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</a:t>
                      </a:r>
                      <a:r>
                        <a:rPr lang="x-none" sz="1200" dirty="0" smtClean="0"/>
                        <a:t>+1</a:t>
                      </a:r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ТР.4</a:t>
                      </a:r>
                      <a:endParaRPr lang="en-US" sz="1200" dirty="0"/>
                    </a:p>
                  </a:txBody>
                  <a:tcPr>
                    <a:solidFill>
                      <a:srgbClr val="EAC8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MD -1</a:t>
                      </a:r>
                      <a:endParaRPr lang="x-none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ТР.5</a:t>
                      </a:r>
                      <a:endParaRPr lang="en-US" sz="1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400" b="1" dirty="0" smtClean="0">
                          <a:solidFill>
                            <a:srgbClr val="00B0F0"/>
                          </a:solidFill>
                        </a:rPr>
                        <a:t>УТАКМИЦА</a:t>
                      </a:r>
                      <a:endParaRPr lang="en-US" sz="1400" b="1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3215680" y="6248226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4400" b="1" dirty="0" smtClean="0">
                <a:solidFill>
                  <a:schemeClr val="tx1"/>
                </a:solidFill>
              </a:rPr>
              <a:t>                                            И.Т.Д. ...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09292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47528" y="404664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2800" b="1" dirty="0" smtClean="0">
                <a:solidFill>
                  <a:srgbClr val="FFFF00"/>
                </a:solidFill>
              </a:rPr>
              <a:t>КРЕИРАЊЕ ТАКМИЧАРСКОГ  МИКРОЦИКЛУСА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68881140"/>
              </p:ext>
            </p:extLst>
          </p:nvPr>
        </p:nvGraphicFramePr>
        <p:xfrm>
          <a:off x="1919536" y="106973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884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12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47528" y="404664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2800" b="1" dirty="0" smtClean="0">
                <a:solidFill>
                  <a:srgbClr val="FFFF00"/>
                </a:solidFill>
              </a:rPr>
              <a:t>ОРГАНИЗАЦИОНИ АСПЕКТ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3392" y="1268760"/>
            <a:ext cx="11305256" cy="332075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Дефинисање циљева – приоритета у свим аспектима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Распоред и сатница свих активности – тренинзи, видео анализа, утакмица , оброци, тим билдинг...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Расподела задатака у стручном штабу, комуникација са свим члановима стручног штаба – тренери, физиотерапеути, доктор, секретар...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Организација опоравка после утакмице</a:t>
            </a:r>
            <a:endParaRPr lang="en-US" sz="2000" dirty="0" smtClean="0"/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Стање у играчком кадру – повређени, болесни, суспендовани?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У односу на то на ком терену играмо да ли тренирамо на природној или вештачкој трави?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Одређивање животног режима играча ван стадиона (исхрана, одмор...)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Заједничка активност са екипом ван стадиона – изградња тимског духа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 Да ли играмо код куће или у гостима?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Организација карантина – спавање у хотелу или карантин на дан утакмице?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Посебан распоред дана на дан утакмице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И.т.д...</a:t>
            </a:r>
          </a:p>
        </p:txBody>
      </p:sp>
    </p:spTree>
    <p:extLst>
      <p:ext uri="{BB962C8B-B14F-4D97-AF65-F5344CB8AC3E}">
        <p14:creationId xmlns:p14="http://schemas.microsoft.com/office/powerpoint/2010/main" val="42103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13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47528" y="404664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2800" b="1" dirty="0" smtClean="0">
                <a:solidFill>
                  <a:srgbClr val="FFFF00"/>
                </a:solidFill>
              </a:rPr>
              <a:t>ФИЗИОЛОШКИ АСПЕКТ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35360" y="1124744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Главни циљ – резултат на утакмици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Спортска форма – играч треба да буде најспремнији на дан утакмице у стању повишене радне способности</a:t>
            </a:r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2133600" y="3176588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133600" y="5919788"/>
            <a:ext cx="533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133600" y="4471988"/>
            <a:ext cx="5257800" cy="0"/>
          </a:xfrm>
          <a:prstGeom prst="line">
            <a:avLst/>
          </a:prstGeom>
          <a:noFill/>
          <a:ln w="2857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362200" y="3405188"/>
            <a:ext cx="8382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x-none" altLang="x-none" sz="1800">
              <a:ea typeface="ＭＳ Ｐゴシック" panose="020B0600070205080204" pitchFamily="34" charset="-128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362200" y="4471988"/>
            <a:ext cx="838200" cy="9906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x-none" altLang="x-none" sz="1800">
              <a:ea typeface="ＭＳ Ｐゴシック" panose="020B0600070205080204" pitchFamily="34" charset="-128"/>
            </a:endParaRP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3200400" y="4471988"/>
            <a:ext cx="381000" cy="1143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 flipV="1">
            <a:off x="3581400" y="4471988"/>
            <a:ext cx="1524000" cy="1143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/>
          <p:cNvSpPr>
            <a:spLocks/>
          </p:cNvSpPr>
          <p:nvPr/>
        </p:nvSpPr>
        <p:spPr bwMode="auto">
          <a:xfrm>
            <a:off x="5105400" y="4090988"/>
            <a:ext cx="1949450" cy="404812"/>
          </a:xfrm>
          <a:custGeom>
            <a:avLst/>
            <a:gdLst>
              <a:gd name="T0" fmla="*/ 0 w 1228"/>
              <a:gd name="T1" fmla="*/ 2147483646 h 255"/>
              <a:gd name="T2" fmla="*/ 2147483646 w 1228"/>
              <a:gd name="T3" fmla="*/ 2147483646 h 255"/>
              <a:gd name="T4" fmla="*/ 2147483646 w 1228"/>
              <a:gd name="T5" fmla="*/ 2147483646 h 255"/>
              <a:gd name="T6" fmla="*/ 2147483646 w 1228"/>
              <a:gd name="T7" fmla="*/ 2147483646 h 255"/>
              <a:gd name="T8" fmla="*/ 2147483646 w 1228"/>
              <a:gd name="T9" fmla="*/ 2147483646 h 255"/>
              <a:gd name="T10" fmla="*/ 2147483646 w 1228"/>
              <a:gd name="T11" fmla="*/ 2147483646 h 25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28"/>
              <a:gd name="T19" fmla="*/ 0 h 255"/>
              <a:gd name="T20" fmla="*/ 1228 w 1228"/>
              <a:gd name="T21" fmla="*/ 255 h 25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28" h="255">
                <a:moveTo>
                  <a:pt x="0" y="255"/>
                </a:moveTo>
                <a:cubicBezTo>
                  <a:pt x="64" y="191"/>
                  <a:pt x="109" y="178"/>
                  <a:pt x="189" y="137"/>
                </a:cubicBezTo>
                <a:cubicBezTo>
                  <a:pt x="316" y="72"/>
                  <a:pt x="464" y="32"/>
                  <a:pt x="606" y="19"/>
                </a:cubicBezTo>
                <a:cubicBezTo>
                  <a:pt x="703" y="22"/>
                  <a:pt x="806" y="0"/>
                  <a:pt x="897" y="35"/>
                </a:cubicBezTo>
                <a:cubicBezTo>
                  <a:pt x="944" y="53"/>
                  <a:pt x="1014" y="63"/>
                  <a:pt x="1054" y="90"/>
                </a:cubicBezTo>
                <a:cubicBezTo>
                  <a:pt x="1090" y="114"/>
                  <a:pt x="1182" y="153"/>
                  <a:pt x="1228" y="153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335360" y="3265825"/>
            <a:ext cx="182774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x-none" altLang="x-none" sz="2000" dirty="0" smtClean="0">
                <a:solidFill>
                  <a:srgbClr val="FFC000"/>
                </a:solidFill>
                <a:ea typeface="ＭＳ Ｐゴシック" panose="020B0600070205080204" pitchFamily="34" charset="-128"/>
              </a:rPr>
              <a:t>Тренутни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x-none" altLang="x-none" sz="2000" dirty="0" smtClean="0">
                <a:solidFill>
                  <a:srgbClr val="FFC000"/>
                </a:solidFill>
                <a:ea typeface="ＭＳ Ｐゴシック" panose="020B0600070205080204" pitchFamily="34" charset="-128"/>
              </a:rPr>
              <a:t>ниво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x-none" altLang="x-none" sz="2000" dirty="0" smtClean="0">
                <a:solidFill>
                  <a:srgbClr val="FFC000"/>
                </a:solidFill>
                <a:ea typeface="ＭＳ Ｐゴシック" panose="020B0600070205080204" pitchFamily="34" charset="-128"/>
              </a:rPr>
              <a:t>тренираности</a:t>
            </a:r>
            <a:endParaRPr lang="sr-Latn-CS" altLang="x-none" sz="2000" dirty="0">
              <a:solidFill>
                <a:srgbClr val="FFC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62000" y="4700588"/>
            <a:ext cx="13532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x-none" altLang="x-none" sz="2000" dirty="0" smtClean="0">
                <a:solidFill>
                  <a:srgbClr val="FFC000"/>
                </a:solidFill>
                <a:ea typeface="ＭＳ Ｐゴシック" panose="020B0600070205080204" pitchFamily="34" charset="-128"/>
              </a:rPr>
              <a:t>Тренутни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x-none" altLang="x-none" sz="2000" dirty="0" smtClean="0">
                <a:solidFill>
                  <a:srgbClr val="FFC000"/>
                </a:solidFill>
                <a:ea typeface="ＭＳ Ｐゴシック" panose="020B0600070205080204" pitchFamily="34" charset="-128"/>
              </a:rPr>
              <a:t>ефекат</a:t>
            </a:r>
            <a:endParaRPr lang="en-US" altLang="x-none" sz="2000" dirty="0">
              <a:solidFill>
                <a:srgbClr val="FFC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5084796" y="3106757"/>
            <a:ext cx="25311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x-none" sz="2000" dirty="0" smtClean="0">
                <a:solidFill>
                  <a:srgbClr val="FFFF00"/>
                </a:solidFill>
                <a:latin typeface="Arial" charset="0"/>
              </a:rPr>
              <a:t>Суперкомпензација</a:t>
            </a:r>
            <a:endParaRPr lang="en-US" sz="200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7772400" y="3633788"/>
            <a:ext cx="10683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r-Latn-CS" altLang="x-none" sz="2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Gubitak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r-Latn-CS" altLang="x-none" sz="2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efekta</a:t>
            </a:r>
            <a:endParaRPr lang="en-US" altLang="x-none" sz="20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5105400" y="4784725"/>
            <a:ext cx="15970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r-Latn-CS" altLang="x-none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Oporavak</a:t>
            </a:r>
            <a:r>
              <a:rPr lang="en-US" altLang="x-none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x-none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regenera</a:t>
            </a:r>
            <a:r>
              <a:rPr lang="sr-Latn-CS" altLang="x-none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cija</a:t>
            </a:r>
            <a:endParaRPr lang="en-US" altLang="x-none" sz="2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4572000" y="6076950"/>
            <a:ext cx="9605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x-none" altLang="x-none" sz="2000" dirty="0" smtClean="0">
                <a:ea typeface="ＭＳ Ｐゴシック" panose="020B0600070205080204" pitchFamily="34" charset="-128"/>
              </a:rPr>
              <a:t>Време</a:t>
            </a:r>
            <a:endParaRPr lang="en-US" altLang="x-none" sz="2000" dirty="0">
              <a:ea typeface="ＭＳ Ｐゴシック" panose="020B0600070205080204" pitchFamily="34" charset="-128"/>
            </a:endParaRPr>
          </a:p>
        </p:txBody>
      </p:sp>
      <p:sp>
        <p:nvSpPr>
          <p:cNvPr id="22" name="Freeform 19"/>
          <p:cNvSpPr>
            <a:spLocks/>
          </p:cNvSpPr>
          <p:nvPr/>
        </p:nvSpPr>
        <p:spPr bwMode="auto">
          <a:xfrm>
            <a:off x="1284288" y="5208588"/>
            <a:ext cx="1001712" cy="549275"/>
          </a:xfrm>
          <a:custGeom>
            <a:avLst/>
            <a:gdLst>
              <a:gd name="T0" fmla="*/ 2147483646 w 820"/>
              <a:gd name="T1" fmla="*/ 2147483646 h 346"/>
              <a:gd name="T2" fmla="*/ 2147483646 w 820"/>
              <a:gd name="T3" fmla="*/ 2147483646 h 346"/>
              <a:gd name="T4" fmla="*/ 2147483646 w 820"/>
              <a:gd name="T5" fmla="*/ 2147483646 h 346"/>
              <a:gd name="T6" fmla="*/ 2147483646 w 820"/>
              <a:gd name="T7" fmla="*/ 2147483646 h 346"/>
              <a:gd name="T8" fmla="*/ 2147483646 w 820"/>
              <a:gd name="T9" fmla="*/ 2147483646 h 346"/>
              <a:gd name="T10" fmla="*/ 2147483646 w 820"/>
              <a:gd name="T11" fmla="*/ 2147483646 h 346"/>
              <a:gd name="T12" fmla="*/ 2147483646 w 820"/>
              <a:gd name="T13" fmla="*/ 2147483646 h 346"/>
              <a:gd name="T14" fmla="*/ 2147483646 w 820"/>
              <a:gd name="T15" fmla="*/ 2147483646 h 346"/>
              <a:gd name="T16" fmla="*/ 2147483646 w 820"/>
              <a:gd name="T17" fmla="*/ 0 h 34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820"/>
              <a:gd name="T28" fmla="*/ 0 h 346"/>
              <a:gd name="T29" fmla="*/ 820 w 820"/>
              <a:gd name="T30" fmla="*/ 346 h 34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820" h="346">
                <a:moveTo>
                  <a:pt x="57" y="102"/>
                </a:moveTo>
                <a:cubicBezTo>
                  <a:pt x="33" y="134"/>
                  <a:pt x="15" y="166"/>
                  <a:pt x="2" y="204"/>
                </a:cubicBezTo>
                <a:cubicBezTo>
                  <a:pt x="5" y="238"/>
                  <a:pt x="0" y="274"/>
                  <a:pt x="10" y="307"/>
                </a:cubicBezTo>
                <a:cubicBezTo>
                  <a:pt x="21" y="343"/>
                  <a:pt x="189" y="344"/>
                  <a:pt x="215" y="346"/>
                </a:cubicBezTo>
                <a:cubicBezTo>
                  <a:pt x="349" y="337"/>
                  <a:pt x="319" y="344"/>
                  <a:pt x="411" y="299"/>
                </a:cubicBezTo>
                <a:cubicBezTo>
                  <a:pt x="419" y="291"/>
                  <a:pt x="426" y="282"/>
                  <a:pt x="435" y="275"/>
                </a:cubicBezTo>
                <a:cubicBezTo>
                  <a:pt x="444" y="268"/>
                  <a:pt x="457" y="267"/>
                  <a:pt x="466" y="259"/>
                </a:cubicBezTo>
                <a:cubicBezTo>
                  <a:pt x="515" y="215"/>
                  <a:pt x="608" y="108"/>
                  <a:pt x="671" y="71"/>
                </a:cubicBezTo>
                <a:cubicBezTo>
                  <a:pt x="672" y="71"/>
                  <a:pt x="820" y="35"/>
                  <a:pt x="820" y="0"/>
                </a:cubicBezTo>
              </a:path>
            </a:pathLst>
          </a:cu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/>
          <p:cNvSpPr>
            <a:spLocks/>
          </p:cNvSpPr>
          <p:nvPr/>
        </p:nvSpPr>
        <p:spPr bwMode="auto">
          <a:xfrm>
            <a:off x="1600200" y="3786188"/>
            <a:ext cx="611188" cy="688975"/>
          </a:xfrm>
          <a:custGeom>
            <a:avLst/>
            <a:gdLst>
              <a:gd name="T0" fmla="*/ 0 w 385"/>
              <a:gd name="T1" fmla="*/ 2147483646 h 434"/>
              <a:gd name="T2" fmla="*/ 2147483646 w 385"/>
              <a:gd name="T3" fmla="*/ 2147483646 h 434"/>
              <a:gd name="T4" fmla="*/ 2147483646 w 385"/>
              <a:gd name="T5" fmla="*/ 2147483646 h 434"/>
              <a:gd name="T6" fmla="*/ 2147483646 w 385"/>
              <a:gd name="T7" fmla="*/ 2147483646 h 434"/>
              <a:gd name="T8" fmla="*/ 2147483646 w 385"/>
              <a:gd name="T9" fmla="*/ 2147483646 h 434"/>
              <a:gd name="T10" fmla="*/ 2147483646 w 385"/>
              <a:gd name="T11" fmla="*/ 2147483646 h 434"/>
              <a:gd name="T12" fmla="*/ 2147483646 w 385"/>
              <a:gd name="T13" fmla="*/ 2147483646 h 434"/>
              <a:gd name="T14" fmla="*/ 2147483646 w 385"/>
              <a:gd name="T15" fmla="*/ 2147483646 h 43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85"/>
              <a:gd name="T25" fmla="*/ 0 h 434"/>
              <a:gd name="T26" fmla="*/ 385 w 385"/>
              <a:gd name="T27" fmla="*/ 434 h 43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85" h="434">
                <a:moveTo>
                  <a:pt x="0" y="9"/>
                </a:moveTo>
                <a:cubicBezTo>
                  <a:pt x="24" y="6"/>
                  <a:pt x="47" y="0"/>
                  <a:pt x="71" y="1"/>
                </a:cubicBezTo>
                <a:cubicBezTo>
                  <a:pt x="113" y="3"/>
                  <a:pt x="197" y="17"/>
                  <a:pt x="197" y="17"/>
                </a:cubicBezTo>
                <a:cubicBezTo>
                  <a:pt x="229" y="28"/>
                  <a:pt x="253" y="49"/>
                  <a:pt x="283" y="64"/>
                </a:cubicBezTo>
                <a:cubicBezTo>
                  <a:pt x="305" y="97"/>
                  <a:pt x="334" y="119"/>
                  <a:pt x="346" y="159"/>
                </a:cubicBezTo>
                <a:cubicBezTo>
                  <a:pt x="349" y="169"/>
                  <a:pt x="351" y="180"/>
                  <a:pt x="354" y="190"/>
                </a:cubicBezTo>
                <a:cubicBezTo>
                  <a:pt x="359" y="206"/>
                  <a:pt x="370" y="238"/>
                  <a:pt x="370" y="238"/>
                </a:cubicBezTo>
                <a:cubicBezTo>
                  <a:pt x="380" y="304"/>
                  <a:pt x="385" y="367"/>
                  <a:pt x="385" y="434"/>
                </a:cubicBezTo>
              </a:path>
            </a:pathLst>
          </a:cu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/>
          <p:cNvSpPr>
            <a:spLocks/>
          </p:cNvSpPr>
          <p:nvPr/>
        </p:nvSpPr>
        <p:spPr bwMode="auto">
          <a:xfrm>
            <a:off x="3211513" y="3022600"/>
            <a:ext cx="368300" cy="711200"/>
          </a:xfrm>
          <a:custGeom>
            <a:avLst/>
            <a:gdLst>
              <a:gd name="T0" fmla="*/ 0 w 232"/>
              <a:gd name="T1" fmla="*/ 0 h 448"/>
              <a:gd name="T2" fmla="*/ 2147483646 w 232"/>
              <a:gd name="T3" fmla="*/ 2147483646 h 448"/>
              <a:gd name="T4" fmla="*/ 2147483646 w 232"/>
              <a:gd name="T5" fmla="*/ 2147483646 h 448"/>
              <a:gd name="T6" fmla="*/ 2147483646 w 232"/>
              <a:gd name="T7" fmla="*/ 2147483646 h 448"/>
              <a:gd name="T8" fmla="*/ 2147483646 w 232"/>
              <a:gd name="T9" fmla="*/ 2147483646 h 448"/>
              <a:gd name="T10" fmla="*/ 2147483646 w 232"/>
              <a:gd name="T11" fmla="*/ 2147483646 h 448"/>
              <a:gd name="T12" fmla="*/ 2147483646 w 232"/>
              <a:gd name="T13" fmla="*/ 2147483646 h 4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32"/>
              <a:gd name="T22" fmla="*/ 0 h 448"/>
              <a:gd name="T23" fmla="*/ 232 w 232"/>
              <a:gd name="T24" fmla="*/ 448 h 4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32" h="448">
                <a:moveTo>
                  <a:pt x="0" y="0"/>
                </a:moveTo>
                <a:cubicBezTo>
                  <a:pt x="64" y="4"/>
                  <a:pt x="102" y="4"/>
                  <a:pt x="157" y="23"/>
                </a:cubicBezTo>
                <a:cubicBezTo>
                  <a:pt x="186" y="52"/>
                  <a:pt x="207" y="79"/>
                  <a:pt x="220" y="118"/>
                </a:cubicBezTo>
                <a:cubicBezTo>
                  <a:pt x="215" y="201"/>
                  <a:pt x="232" y="256"/>
                  <a:pt x="181" y="314"/>
                </a:cubicBezTo>
                <a:cubicBezTo>
                  <a:pt x="166" y="331"/>
                  <a:pt x="150" y="346"/>
                  <a:pt x="134" y="362"/>
                </a:cubicBezTo>
                <a:cubicBezTo>
                  <a:pt x="74" y="423"/>
                  <a:pt x="192" y="334"/>
                  <a:pt x="71" y="417"/>
                </a:cubicBezTo>
                <a:cubicBezTo>
                  <a:pt x="55" y="428"/>
                  <a:pt x="23" y="448"/>
                  <a:pt x="23" y="448"/>
                </a:cubicBezTo>
              </a:path>
            </a:pathLst>
          </a:cu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/>
          <p:cNvSpPr>
            <a:spLocks/>
          </p:cNvSpPr>
          <p:nvPr/>
        </p:nvSpPr>
        <p:spPr bwMode="auto">
          <a:xfrm>
            <a:off x="2624138" y="5395913"/>
            <a:ext cx="801687" cy="811212"/>
          </a:xfrm>
          <a:custGeom>
            <a:avLst/>
            <a:gdLst>
              <a:gd name="T0" fmla="*/ 0 w 505"/>
              <a:gd name="T1" fmla="*/ 2147483646 h 511"/>
              <a:gd name="T2" fmla="*/ 2147483646 w 505"/>
              <a:gd name="T3" fmla="*/ 2147483646 h 511"/>
              <a:gd name="T4" fmla="*/ 2147483646 w 505"/>
              <a:gd name="T5" fmla="*/ 2147483646 h 511"/>
              <a:gd name="T6" fmla="*/ 2147483646 w 505"/>
              <a:gd name="T7" fmla="*/ 2147483646 h 511"/>
              <a:gd name="T8" fmla="*/ 2147483646 w 505"/>
              <a:gd name="T9" fmla="*/ 2147483646 h 511"/>
              <a:gd name="T10" fmla="*/ 2147483646 w 505"/>
              <a:gd name="T11" fmla="*/ 0 h 51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05"/>
              <a:gd name="T19" fmla="*/ 0 h 511"/>
              <a:gd name="T20" fmla="*/ 505 w 505"/>
              <a:gd name="T21" fmla="*/ 511 h 51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05" h="511">
                <a:moveTo>
                  <a:pt x="0" y="511"/>
                </a:moveTo>
                <a:cubicBezTo>
                  <a:pt x="36" y="459"/>
                  <a:pt x="42" y="388"/>
                  <a:pt x="94" y="346"/>
                </a:cubicBezTo>
                <a:cubicBezTo>
                  <a:pt x="147" y="304"/>
                  <a:pt x="193" y="296"/>
                  <a:pt x="252" y="267"/>
                </a:cubicBezTo>
                <a:cubicBezTo>
                  <a:pt x="304" y="242"/>
                  <a:pt x="347" y="215"/>
                  <a:pt x="393" y="181"/>
                </a:cubicBezTo>
                <a:cubicBezTo>
                  <a:pt x="421" y="138"/>
                  <a:pt x="456" y="96"/>
                  <a:pt x="488" y="55"/>
                </a:cubicBezTo>
                <a:cubicBezTo>
                  <a:pt x="505" y="5"/>
                  <a:pt x="504" y="25"/>
                  <a:pt x="504" y="0"/>
                </a:cubicBezTo>
              </a:path>
            </a:pathLst>
          </a:cu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/>
          <p:cNvSpPr>
            <a:spLocks/>
          </p:cNvSpPr>
          <p:nvPr/>
        </p:nvSpPr>
        <p:spPr bwMode="auto">
          <a:xfrm>
            <a:off x="4597400" y="5005388"/>
            <a:ext cx="525463" cy="204787"/>
          </a:xfrm>
          <a:custGeom>
            <a:avLst/>
            <a:gdLst>
              <a:gd name="T0" fmla="*/ 2147483646 w 331"/>
              <a:gd name="T1" fmla="*/ 2147483646 h 129"/>
              <a:gd name="T2" fmla="*/ 2147483646 w 331"/>
              <a:gd name="T3" fmla="*/ 2147483646 h 129"/>
              <a:gd name="T4" fmla="*/ 2147483646 w 331"/>
              <a:gd name="T5" fmla="*/ 2147483646 h 129"/>
              <a:gd name="T6" fmla="*/ 2147483646 w 331"/>
              <a:gd name="T7" fmla="*/ 2147483646 h 129"/>
              <a:gd name="T8" fmla="*/ 0 w 331"/>
              <a:gd name="T9" fmla="*/ 2147483646 h 1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1"/>
              <a:gd name="T16" fmla="*/ 0 h 129"/>
              <a:gd name="T17" fmla="*/ 331 w 331"/>
              <a:gd name="T18" fmla="*/ 129 h 1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1" h="129">
                <a:moveTo>
                  <a:pt x="331" y="88"/>
                </a:moveTo>
                <a:cubicBezTo>
                  <a:pt x="300" y="98"/>
                  <a:pt x="273" y="105"/>
                  <a:pt x="244" y="120"/>
                </a:cubicBezTo>
                <a:cubicBezTo>
                  <a:pt x="199" y="117"/>
                  <a:pt x="147" y="129"/>
                  <a:pt x="110" y="104"/>
                </a:cubicBezTo>
                <a:cubicBezTo>
                  <a:pt x="81" y="84"/>
                  <a:pt x="47" y="53"/>
                  <a:pt x="24" y="25"/>
                </a:cubicBezTo>
                <a:cubicBezTo>
                  <a:pt x="3" y="0"/>
                  <a:pt x="18" y="2"/>
                  <a:pt x="0" y="2"/>
                </a:cubicBezTo>
              </a:path>
            </a:pathLst>
          </a:cu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/>
          <p:cNvSpPr>
            <a:spLocks/>
          </p:cNvSpPr>
          <p:nvPr/>
        </p:nvSpPr>
        <p:spPr bwMode="auto">
          <a:xfrm>
            <a:off x="5984875" y="3497263"/>
            <a:ext cx="74613" cy="649287"/>
          </a:xfrm>
          <a:custGeom>
            <a:avLst/>
            <a:gdLst>
              <a:gd name="T0" fmla="*/ 2147483646 w 47"/>
              <a:gd name="T1" fmla="*/ 0 h 409"/>
              <a:gd name="T2" fmla="*/ 0 w 47"/>
              <a:gd name="T3" fmla="*/ 2147483646 h 409"/>
              <a:gd name="T4" fmla="*/ 2147483646 w 47"/>
              <a:gd name="T5" fmla="*/ 2147483646 h 409"/>
              <a:gd name="T6" fmla="*/ 2147483646 w 47"/>
              <a:gd name="T7" fmla="*/ 2147483646 h 409"/>
              <a:gd name="T8" fmla="*/ 2147483646 w 47"/>
              <a:gd name="T9" fmla="*/ 2147483646 h 4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7"/>
              <a:gd name="T16" fmla="*/ 0 h 409"/>
              <a:gd name="T17" fmla="*/ 47 w 47"/>
              <a:gd name="T18" fmla="*/ 409 h 40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7" h="409">
                <a:moveTo>
                  <a:pt x="47" y="0"/>
                </a:moveTo>
                <a:cubicBezTo>
                  <a:pt x="13" y="33"/>
                  <a:pt x="10" y="74"/>
                  <a:pt x="0" y="118"/>
                </a:cubicBezTo>
                <a:cubicBezTo>
                  <a:pt x="2" y="160"/>
                  <a:pt x="3" y="202"/>
                  <a:pt x="7" y="244"/>
                </a:cubicBezTo>
                <a:cubicBezTo>
                  <a:pt x="10" y="275"/>
                  <a:pt x="37" y="292"/>
                  <a:pt x="39" y="322"/>
                </a:cubicBezTo>
                <a:cubicBezTo>
                  <a:pt x="41" y="351"/>
                  <a:pt x="39" y="380"/>
                  <a:pt x="39" y="409"/>
                </a:cubicBezTo>
              </a:path>
            </a:pathLst>
          </a:cu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/>
          <p:cNvSpPr>
            <a:spLocks/>
          </p:cNvSpPr>
          <p:nvPr/>
        </p:nvSpPr>
        <p:spPr bwMode="auto">
          <a:xfrm>
            <a:off x="6696075" y="3995738"/>
            <a:ext cx="1138238" cy="200025"/>
          </a:xfrm>
          <a:custGeom>
            <a:avLst/>
            <a:gdLst>
              <a:gd name="T0" fmla="*/ 2147483646 w 717"/>
              <a:gd name="T1" fmla="*/ 2147483646 h 126"/>
              <a:gd name="T2" fmla="*/ 2147483646 w 717"/>
              <a:gd name="T3" fmla="*/ 2147483646 h 126"/>
              <a:gd name="T4" fmla="*/ 2147483646 w 717"/>
              <a:gd name="T5" fmla="*/ 2147483646 h 126"/>
              <a:gd name="T6" fmla="*/ 2147483646 w 717"/>
              <a:gd name="T7" fmla="*/ 0 h 126"/>
              <a:gd name="T8" fmla="*/ 2147483646 w 717"/>
              <a:gd name="T9" fmla="*/ 2147483646 h 126"/>
              <a:gd name="T10" fmla="*/ 0 w 717"/>
              <a:gd name="T11" fmla="*/ 2147483646 h 12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17"/>
              <a:gd name="T19" fmla="*/ 0 h 126"/>
              <a:gd name="T20" fmla="*/ 717 w 717"/>
              <a:gd name="T21" fmla="*/ 126 h 12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17" h="126">
                <a:moveTo>
                  <a:pt x="716" y="16"/>
                </a:moveTo>
                <a:cubicBezTo>
                  <a:pt x="705" y="114"/>
                  <a:pt x="717" y="99"/>
                  <a:pt x="637" y="126"/>
                </a:cubicBezTo>
                <a:cubicBezTo>
                  <a:pt x="511" y="116"/>
                  <a:pt x="565" y="122"/>
                  <a:pt x="488" y="95"/>
                </a:cubicBezTo>
                <a:cubicBezTo>
                  <a:pt x="439" y="46"/>
                  <a:pt x="371" y="22"/>
                  <a:pt x="307" y="0"/>
                </a:cubicBezTo>
                <a:cubicBezTo>
                  <a:pt x="124" y="9"/>
                  <a:pt x="198" y="0"/>
                  <a:pt x="102" y="32"/>
                </a:cubicBezTo>
                <a:cubicBezTo>
                  <a:pt x="64" y="58"/>
                  <a:pt x="34" y="86"/>
                  <a:pt x="0" y="118"/>
                </a:cubicBezTo>
              </a:path>
            </a:pathLst>
          </a:cu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 flipH="1">
            <a:off x="3962400" y="6300788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 flipH="1">
            <a:off x="5638800" y="63246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ounded Rectangle 28"/>
          <p:cNvSpPr>
            <a:spLocks noChangeArrowheads="1"/>
          </p:cNvSpPr>
          <p:nvPr/>
        </p:nvSpPr>
        <p:spPr bwMode="auto">
          <a:xfrm>
            <a:off x="5029200" y="2895600"/>
            <a:ext cx="2743200" cy="914400"/>
          </a:xfrm>
          <a:prstGeom prst="roundRect">
            <a:avLst>
              <a:gd name="adj" fmla="val 16667"/>
            </a:avLst>
          </a:prstGeom>
          <a:noFill/>
          <a:ln w="15875" algn="ctr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x-none" altLang="x-none" sz="18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244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47528" y="404664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2800" b="1" dirty="0" smtClean="0">
                <a:solidFill>
                  <a:srgbClr val="FFFF00"/>
                </a:solidFill>
              </a:rPr>
              <a:t>ФИЗИОЛОШКИ АСПЕКТ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35360" y="1124744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Сарадња са кондиционим тренером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У тесној је вези са осталим аспектима, поготово са тактичким.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Развој / одржавање функционалних и моторичких способности фудбалера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Број тренинга у микроциклусу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Валовитост тренажних оптерећења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Режим рада по данима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Параметри оптерећења – обим и интензитет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Место микроциклуса и повезаност са осталим микроциклусима у такмичарском периоду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Задаци микроциклуса у односу на дугорочни циљ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endParaRPr lang="x-none" sz="2400" dirty="0" smtClean="0"/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</p:txBody>
      </p:sp>
    </p:spTree>
    <p:extLst>
      <p:ext uri="{BB962C8B-B14F-4D97-AF65-F5344CB8AC3E}">
        <p14:creationId xmlns:p14="http://schemas.microsoft.com/office/powerpoint/2010/main" val="2797811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15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47528" y="404664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2800" b="1" dirty="0" smtClean="0">
                <a:solidFill>
                  <a:srgbClr val="FFFF00"/>
                </a:solidFill>
              </a:rPr>
              <a:t>ФИЗИОЛОШКИ АСПЕКТ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37" name="Скругленный прямоугольник 18"/>
          <p:cNvSpPr/>
          <p:nvPr/>
        </p:nvSpPr>
        <p:spPr>
          <a:xfrm>
            <a:off x="3900882" y="3573016"/>
            <a:ext cx="864096" cy="2359491"/>
          </a:xfrm>
          <a:prstGeom prst="roundRect">
            <a:avLst/>
          </a:prstGeom>
          <a:gradFill>
            <a:gsLst>
              <a:gs pos="10000">
                <a:srgbClr val="1F497D"/>
              </a:gs>
              <a:gs pos="27000">
                <a:srgbClr val="1F497D"/>
              </a:gs>
              <a:gs pos="78000">
                <a:sysClr val="window" lastClr="FFFFFF"/>
              </a:gs>
              <a:gs pos="100000">
                <a:srgbClr val="FFEBFA"/>
              </a:gs>
            </a:gsLst>
            <a:lin ang="5400000" scaled="1"/>
          </a:gradFill>
          <a:ln w="762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Скругленный прямоугольник 16"/>
          <p:cNvSpPr/>
          <p:nvPr/>
        </p:nvSpPr>
        <p:spPr>
          <a:xfrm>
            <a:off x="5053010" y="2780928"/>
            <a:ext cx="864096" cy="3146049"/>
          </a:xfrm>
          <a:prstGeom prst="roundRect">
            <a:avLst/>
          </a:prstGeom>
          <a:gradFill>
            <a:gsLst>
              <a:gs pos="10000">
                <a:srgbClr val="F79646">
                  <a:lumMod val="75000"/>
                </a:srgbClr>
              </a:gs>
              <a:gs pos="27000">
                <a:srgbClr val="F79646">
                  <a:lumMod val="75000"/>
                </a:srgbClr>
              </a:gs>
              <a:gs pos="78000">
                <a:sysClr val="window" lastClr="FFFFFF"/>
              </a:gs>
              <a:gs pos="100000">
                <a:srgbClr val="FFEBFA"/>
              </a:gs>
            </a:gsLst>
            <a:lin ang="5400000" scaled="1"/>
          </a:gradFill>
          <a:ln w="762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9" name="Скругленный прямоугольник 17"/>
          <p:cNvSpPr/>
          <p:nvPr/>
        </p:nvSpPr>
        <p:spPr>
          <a:xfrm>
            <a:off x="9661522" y="1673555"/>
            <a:ext cx="864096" cy="4230970"/>
          </a:xfrm>
          <a:prstGeom prst="roundRect">
            <a:avLst/>
          </a:prstGeom>
          <a:gradFill flip="none" rotWithShape="1">
            <a:gsLst>
              <a:gs pos="8000">
                <a:srgbClr val="C00000"/>
              </a:gs>
              <a:gs pos="33000">
                <a:srgbClr val="FF0000"/>
              </a:gs>
              <a:gs pos="76000">
                <a:sysClr val="window" lastClr="FFFFFF"/>
              </a:gs>
              <a:gs pos="100000">
                <a:srgbClr val="FFEBFA"/>
              </a:gs>
            </a:gsLst>
            <a:lin ang="5400000" scaled="1"/>
            <a:tileRect/>
          </a:gradFill>
          <a:ln w="76200">
            <a:solidFill>
              <a:sysClr val="window" lastClr="FFFFFF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0" name="Скругленный прямоугольник 25"/>
          <p:cNvSpPr/>
          <p:nvPr/>
        </p:nvSpPr>
        <p:spPr>
          <a:xfrm>
            <a:off x="8509394" y="3649338"/>
            <a:ext cx="864096" cy="2287483"/>
          </a:xfrm>
          <a:prstGeom prst="roundRect">
            <a:avLst/>
          </a:prstGeom>
          <a:gradFill>
            <a:gsLst>
              <a:gs pos="10000">
                <a:srgbClr val="1F497D">
                  <a:lumMod val="60000"/>
                  <a:lumOff val="40000"/>
                </a:srgbClr>
              </a:gs>
              <a:gs pos="27000">
                <a:srgbClr val="1F497D">
                  <a:lumMod val="60000"/>
                  <a:lumOff val="40000"/>
                </a:srgbClr>
              </a:gs>
              <a:gs pos="78000">
                <a:sysClr val="window" lastClr="FFFFFF"/>
              </a:gs>
              <a:gs pos="100000">
                <a:srgbClr val="FFEBFA"/>
              </a:gs>
            </a:gsLst>
            <a:lin ang="5400000" scaled="1"/>
          </a:gradFill>
          <a:ln w="762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1" name="Скругленный прямоугольник 26"/>
          <p:cNvSpPr/>
          <p:nvPr/>
        </p:nvSpPr>
        <p:spPr>
          <a:xfrm>
            <a:off x="6205138" y="2348880"/>
            <a:ext cx="864096" cy="3593637"/>
          </a:xfrm>
          <a:prstGeom prst="roundRect">
            <a:avLst/>
          </a:prstGeom>
          <a:gradFill>
            <a:gsLst>
              <a:gs pos="10000">
                <a:srgbClr val="00B050"/>
              </a:gs>
              <a:gs pos="27000">
                <a:srgbClr val="00B050"/>
              </a:gs>
              <a:gs pos="78000">
                <a:sysClr val="window" lastClr="FFFFFF"/>
              </a:gs>
              <a:gs pos="100000">
                <a:srgbClr val="FFEBFA"/>
              </a:gs>
            </a:gsLst>
            <a:lin ang="5400000" scaled="1"/>
          </a:gradFill>
          <a:ln w="762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2" name="Скругленный прямоугольник 27"/>
          <p:cNvSpPr/>
          <p:nvPr/>
        </p:nvSpPr>
        <p:spPr>
          <a:xfrm>
            <a:off x="2748754" y="4293096"/>
            <a:ext cx="864096" cy="1656184"/>
          </a:xfrm>
          <a:prstGeom prst="roundRect">
            <a:avLst/>
          </a:prstGeom>
          <a:gradFill>
            <a:gsLst>
              <a:gs pos="10000">
                <a:sysClr val="window" lastClr="FFFFFF">
                  <a:lumMod val="50000"/>
                </a:sysClr>
              </a:gs>
              <a:gs pos="27000">
                <a:sysClr val="window" lastClr="FFFFFF">
                  <a:lumMod val="50000"/>
                </a:sysClr>
              </a:gs>
              <a:gs pos="78000">
                <a:sysClr val="window" lastClr="FFFFFF"/>
              </a:gs>
              <a:gs pos="100000">
                <a:srgbClr val="FFEBFA"/>
              </a:gs>
            </a:gsLst>
            <a:lin ang="5400000" scaled="1"/>
          </a:gradFill>
          <a:ln w="762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3" name="Скругленный прямоугольник 28"/>
          <p:cNvSpPr/>
          <p:nvPr/>
        </p:nvSpPr>
        <p:spPr>
          <a:xfrm>
            <a:off x="7357266" y="3284984"/>
            <a:ext cx="864096" cy="2619541"/>
          </a:xfrm>
          <a:prstGeom prst="roundRect">
            <a:avLst/>
          </a:prstGeom>
          <a:gradFill>
            <a:gsLst>
              <a:gs pos="10000">
                <a:srgbClr val="FFC000"/>
              </a:gs>
              <a:gs pos="27000">
                <a:srgbClr val="FFC000"/>
              </a:gs>
              <a:gs pos="78000">
                <a:sysClr val="window" lastClr="FFFFFF"/>
              </a:gs>
              <a:gs pos="100000">
                <a:srgbClr val="FFEBFA"/>
              </a:gs>
            </a:gsLst>
            <a:lin ang="5400000" scaled="1"/>
          </a:gradFill>
          <a:ln w="762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44" name="Прямая соединительная линия 2"/>
          <p:cNvCxnSpPr/>
          <p:nvPr/>
        </p:nvCxnSpPr>
        <p:spPr>
          <a:xfrm>
            <a:off x="2604738" y="1124744"/>
            <a:ext cx="0" cy="5400600"/>
          </a:xfrm>
          <a:prstGeom prst="line">
            <a:avLst/>
          </a:prstGeom>
          <a:noFill/>
          <a:ln w="9525" cap="flat" cmpd="sng" algn="ctr">
            <a:solidFill>
              <a:srgbClr val="FFC000"/>
            </a:solidFill>
            <a:prstDash val="solid"/>
          </a:ln>
          <a:effectLst/>
        </p:spPr>
      </p:cxnSp>
      <p:cxnSp>
        <p:nvCxnSpPr>
          <p:cNvPr id="45" name="Прямая соединительная линия 29"/>
          <p:cNvCxnSpPr/>
          <p:nvPr/>
        </p:nvCxnSpPr>
        <p:spPr>
          <a:xfrm>
            <a:off x="9517506" y="1124744"/>
            <a:ext cx="0" cy="5400600"/>
          </a:xfrm>
          <a:prstGeom prst="line">
            <a:avLst/>
          </a:prstGeom>
          <a:noFill/>
          <a:ln w="9525" cap="flat" cmpd="sng" algn="ctr">
            <a:solidFill>
              <a:srgbClr val="FFC000"/>
            </a:solidFill>
            <a:prstDash val="solid"/>
          </a:ln>
          <a:effectLst/>
        </p:spPr>
      </p:cxnSp>
      <p:cxnSp>
        <p:nvCxnSpPr>
          <p:cNvPr id="46" name="Прямая соединительная линия 30"/>
          <p:cNvCxnSpPr/>
          <p:nvPr/>
        </p:nvCxnSpPr>
        <p:spPr>
          <a:xfrm>
            <a:off x="4908994" y="1124744"/>
            <a:ext cx="0" cy="5400600"/>
          </a:xfrm>
          <a:prstGeom prst="line">
            <a:avLst/>
          </a:prstGeom>
          <a:noFill/>
          <a:ln w="9525" cap="flat" cmpd="sng" algn="ctr">
            <a:solidFill>
              <a:srgbClr val="FFC000"/>
            </a:solidFill>
            <a:prstDash val="solid"/>
          </a:ln>
          <a:effectLst/>
        </p:spPr>
      </p:cxnSp>
      <p:cxnSp>
        <p:nvCxnSpPr>
          <p:cNvPr id="47" name="Прямая соединительная линия 31"/>
          <p:cNvCxnSpPr/>
          <p:nvPr/>
        </p:nvCxnSpPr>
        <p:spPr>
          <a:xfrm>
            <a:off x="7213250" y="1124744"/>
            <a:ext cx="0" cy="5400600"/>
          </a:xfrm>
          <a:prstGeom prst="line">
            <a:avLst/>
          </a:prstGeom>
          <a:noFill/>
          <a:ln w="9525" cap="flat" cmpd="sng" algn="ctr">
            <a:solidFill>
              <a:srgbClr val="FFC000"/>
            </a:solidFill>
            <a:prstDash val="solid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1419374" y="1218238"/>
            <a:ext cx="12110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600" b="1" kern="0" dirty="0" smtClean="0">
                <a:solidFill>
                  <a:prstClr val="white"/>
                </a:solidFill>
              </a:rPr>
              <a:t>УТАКМИЦА</a:t>
            </a: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195472" y="1196752"/>
            <a:ext cx="1433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600" b="1" kern="0" dirty="0" smtClean="0">
                <a:solidFill>
                  <a:prstClr val="white"/>
                </a:solidFill>
              </a:rPr>
              <a:t>ОПОРАВАК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600" b="1" kern="0" dirty="0" smtClean="0">
                <a:solidFill>
                  <a:prstClr val="white"/>
                </a:solidFill>
              </a:rPr>
              <a:t>И УВОД</a:t>
            </a: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06845" y="1179875"/>
            <a:ext cx="14183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600" b="1" kern="0" dirty="0" smtClean="0">
                <a:solidFill>
                  <a:prstClr val="white"/>
                </a:solidFill>
              </a:rPr>
              <a:t>ИНТЕНЗИТЕТ И ОБИМ</a:t>
            </a: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617374" y="1232959"/>
            <a:ext cx="13751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600" b="1" kern="0" dirty="0" smtClean="0">
                <a:solidFill>
                  <a:prstClr val="white"/>
                </a:solidFill>
              </a:rPr>
              <a:t>УТАКМИЦА</a:t>
            </a: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699405" y="1179875"/>
            <a:ext cx="1538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600" b="1" kern="0" dirty="0" smtClean="0">
                <a:solidFill>
                  <a:prstClr val="white"/>
                </a:solidFill>
              </a:rPr>
              <a:t>РАСТЕРЕЋЕЊЕ И НАДРАЖАЈ</a:t>
            </a: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pic>
        <p:nvPicPr>
          <p:cNvPr id="54" name="Рисунок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7950" y="2216194"/>
            <a:ext cx="511239" cy="511239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1199456" y="6021288"/>
            <a:ext cx="1287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600" b="1" kern="0" dirty="0" smtClean="0">
                <a:solidFill>
                  <a:srgbClr val="FFC000"/>
                </a:solidFill>
              </a:rPr>
              <a:t>ДАН</a:t>
            </a:r>
            <a:endParaRPr kumimoji="0" lang="x-none" sz="16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600" b="1" kern="0" dirty="0" smtClean="0">
                <a:solidFill>
                  <a:srgbClr val="FFC000"/>
                </a:solidFill>
              </a:rPr>
              <a:t>УТАКМИЦЕ</a:t>
            </a: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855492" y="6093296"/>
            <a:ext cx="8903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</a:rPr>
              <a:t>MD +2</a:t>
            </a:r>
            <a:endParaRPr kumimoji="0" lang="x-none" sz="16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735630" y="6093296"/>
            <a:ext cx="8903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</a:rPr>
              <a:t>MD +1</a:t>
            </a:r>
            <a:endParaRPr kumimoji="0" lang="x-none" sz="16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216031" y="6093296"/>
            <a:ext cx="8903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</a:rPr>
              <a:t>MD -3</a:t>
            </a:r>
            <a:endParaRPr kumimoji="0" lang="x-none" sz="16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026763" y="6114782"/>
            <a:ext cx="8903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</a:rPr>
              <a:t>MD -4</a:t>
            </a:r>
            <a:endParaRPr kumimoji="0" lang="x-none" sz="16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496270" y="6093296"/>
            <a:ext cx="8903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</a:rPr>
              <a:t>MD -1</a:t>
            </a:r>
            <a:endParaRPr kumimoji="0" lang="x-none" sz="16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357266" y="6093296"/>
            <a:ext cx="8903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</a:rPr>
              <a:t>MD -2</a:t>
            </a:r>
            <a:endParaRPr kumimoji="0" lang="x-none" sz="16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pic>
        <p:nvPicPr>
          <p:cNvPr id="63" name="Рисунок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739" y="4464729"/>
            <a:ext cx="576064" cy="576064"/>
          </a:xfrm>
          <a:prstGeom prst="rect">
            <a:avLst/>
          </a:prstGeom>
        </p:spPr>
      </p:pic>
      <p:pic>
        <p:nvPicPr>
          <p:cNvPr id="64" name="Рисунок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33884" y="3706018"/>
            <a:ext cx="587078" cy="587078"/>
          </a:xfrm>
          <a:prstGeom prst="rect">
            <a:avLst/>
          </a:prstGeom>
        </p:spPr>
      </p:pic>
      <p:pic>
        <p:nvPicPr>
          <p:cNvPr id="65" name="Рисунок 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95775" y="3501008"/>
            <a:ext cx="587078" cy="587078"/>
          </a:xfrm>
          <a:prstGeom prst="rect">
            <a:avLst/>
          </a:prstGeom>
        </p:spPr>
      </p:pic>
      <p:pic>
        <p:nvPicPr>
          <p:cNvPr id="66" name="Рисунок 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7986" y="2564847"/>
            <a:ext cx="600164" cy="720137"/>
          </a:xfrm>
          <a:prstGeom prst="rect">
            <a:avLst/>
          </a:prstGeom>
        </p:spPr>
      </p:pic>
      <p:pic>
        <p:nvPicPr>
          <p:cNvPr id="67" name="Рисунок 5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0087" y="3861048"/>
            <a:ext cx="661395" cy="661395"/>
          </a:xfrm>
          <a:prstGeom prst="rect">
            <a:avLst/>
          </a:prstGeom>
        </p:spPr>
      </p:pic>
      <p:pic>
        <p:nvPicPr>
          <p:cNvPr id="68" name="Рисунок 6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7888" y="2996952"/>
            <a:ext cx="736476" cy="736476"/>
          </a:xfrm>
          <a:prstGeom prst="rect">
            <a:avLst/>
          </a:prstGeom>
        </p:spPr>
      </p:pic>
      <p:sp>
        <p:nvSpPr>
          <p:cNvPr id="101" name="Скругленный прямоугольник 17"/>
          <p:cNvSpPr/>
          <p:nvPr/>
        </p:nvSpPr>
        <p:spPr>
          <a:xfrm>
            <a:off x="1603962" y="1723380"/>
            <a:ext cx="864096" cy="4230970"/>
          </a:xfrm>
          <a:prstGeom prst="roundRect">
            <a:avLst/>
          </a:prstGeom>
          <a:gradFill flip="none" rotWithShape="1">
            <a:gsLst>
              <a:gs pos="8000">
                <a:srgbClr val="C00000"/>
              </a:gs>
              <a:gs pos="33000">
                <a:srgbClr val="FF0000"/>
              </a:gs>
              <a:gs pos="76000">
                <a:sysClr val="window" lastClr="FFFFFF"/>
              </a:gs>
              <a:gs pos="100000">
                <a:srgbClr val="FFEBFA"/>
              </a:gs>
            </a:gsLst>
            <a:lin ang="5400000" scaled="1"/>
            <a:tileRect/>
          </a:gradFill>
          <a:ln w="76200">
            <a:solidFill>
              <a:sysClr val="window" lastClr="FFFFFF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2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387" y="2256050"/>
            <a:ext cx="511239" cy="511239"/>
          </a:xfrm>
          <a:prstGeom prst="rect">
            <a:avLst/>
          </a:prstGeom>
        </p:spPr>
      </p:pic>
      <p:sp>
        <p:nvSpPr>
          <p:cNvPr id="103" name="TextBox 102"/>
          <p:cNvSpPr txBox="1"/>
          <p:nvPr/>
        </p:nvSpPr>
        <p:spPr>
          <a:xfrm>
            <a:off x="9540290" y="6046269"/>
            <a:ext cx="1287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600" b="1" kern="0" dirty="0" smtClean="0">
                <a:solidFill>
                  <a:srgbClr val="FFC000"/>
                </a:solidFill>
              </a:rPr>
              <a:t>ДАН</a:t>
            </a:r>
            <a:endParaRPr kumimoji="0" lang="x-none" sz="16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600" b="1" kern="0" dirty="0" smtClean="0">
                <a:solidFill>
                  <a:srgbClr val="FFC000"/>
                </a:solidFill>
              </a:rPr>
              <a:t>УТАКМИЦЕ</a:t>
            </a: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499807" y="3556242"/>
            <a:ext cx="1433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СЛОБОДАН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ДАН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3650890" y="2696910"/>
            <a:ext cx="14338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СНАГА / ПРЕВЕНЦИЈА СРЕДЊИ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АЕРОБНИ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793066" y="2230875"/>
            <a:ext cx="1433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СПЕФИЧНА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СНАГА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5873748" y="1775658"/>
            <a:ext cx="1433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СПЕЦИФИЧНА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ИЗДРЖЉИВОСТ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7090998" y="2541816"/>
            <a:ext cx="14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СПЕЦИФИЧНА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БРЗИНА /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ОПОРАВАК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8221361" y="3117473"/>
            <a:ext cx="1433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БРЗИНА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 sz="1200" b="1" kern="0" dirty="0" smtClean="0">
                <a:solidFill>
                  <a:srgbClr val="FFFF00"/>
                </a:solidFill>
              </a:rPr>
              <a:t>РЕАКЦИЈЕ</a:t>
            </a:r>
          </a:p>
        </p:txBody>
      </p:sp>
    </p:spTree>
    <p:extLst>
      <p:ext uri="{BB962C8B-B14F-4D97-AF65-F5344CB8AC3E}">
        <p14:creationId xmlns:p14="http://schemas.microsoft.com/office/powerpoint/2010/main" val="111602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16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47528" y="404664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2800" b="1" dirty="0" smtClean="0">
                <a:solidFill>
                  <a:srgbClr val="FFFF00"/>
                </a:solidFill>
              </a:rPr>
              <a:t>ТАКТИЧКИ АСПЕКТ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35360" y="1124744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54103" y="1556792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Анализа игре своје екипе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Унапређење игре своје екипе после анализе последње утакмице, идентификација проблема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Корективни тренинг потребан или не?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Анализа противника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Креирање тактичког плана за следећу утакмицу на основу анализе следећег противника (припремни тренинзи)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/>
              <a:t>Тактичка периодизација – кад, како и шта радимо од тактике у односу на режим рада (физиолошки аспект)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endParaRPr lang="x-none" sz="2400" dirty="0" smtClean="0"/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</p:txBody>
      </p:sp>
    </p:spTree>
    <p:extLst>
      <p:ext uri="{BB962C8B-B14F-4D97-AF65-F5344CB8AC3E}">
        <p14:creationId xmlns:p14="http://schemas.microsoft.com/office/powerpoint/2010/main" val="394347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17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47528" y="404664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2800" b="1" dirty="0" smtClean="0">
                <a:solidFill>
                  <a:srgbClr val="FFFF00"/>
                </a:solidFill>
              </a:rPr>
              <a:t>ТАКТИЧКИ АСПЕКТ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503712" y="997523"/>
            <a:ext cx="4902696" cy="477416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9600" b="1" dirty="0" smtClean="0">
                <a:solidFill>
                  <a:schemeClr val="tx1"/>
                </a:solidFill>
              </a:rPr>
              <a:t>АНАЛИЗА ИГРЕ НАШЕ ЕКИПЕ</a:t>
            </a:r>
            <a:r>
              <a:rPr lang="x-none" sz="4000" dirty="0" smtClean="0"/>
              <a:t/>
            </a:r>
            <a:br>
              <a:rPr lang="x-none" sz="4000" dirty="0" smtClean="0"/>
            </a:br>
            <a:endParaRPr lang="en-US" sz="4000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869363" y="1555751"/>
            <a:ext cx="8229600" cy="48006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274320" indent="-274320"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2400" b="1" dirty="0">
                <a:solidFill>
                  <a:srgbClr val="FFC000"/>
                </a:solidFill>
              </a:rPr>
              <a:t>ФАЗА НАПАДА (ПОСЕД ЛОПТЕ)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ПОПРАВИТИ У ОДБРАНИ </a:t>
            </a:r>
            <a:r>
              <a:rPr lang="x-none" sz="1600" dirty="0">
                <a:solidFill>
                  <a:prstClr val="white"/>
                </a:solidFill>
              </a:rPr>
              <a:t>(ИНДИВИДУАЛНО, ПРЕСИНГ, ЗОНА, ДЕФ.ТРАНЗИЦИЈА)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ДОБРЕ СТВАРИ У ОДБРАНИ </a:t>
            </a:r>
            <a:r>
              <a:rPr lang="x-none" sz="1600" dirty="0">
                <a:solidFill>
                  <a:prstClr val="white"/>
                </a:solidFill>
              </a:rPr>
              <a:t>(ИНДИВИДУАЛНО, ПРЕСИНГ, ЗОНА, ДЕФ.ТРАНЗИЦИЈА)</a:t>
            </a:r>
          </a:p>
          <a:p>
            <a:pPr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2400" b="1" dirty="0">
                <a:solidFill>
                  <a:srgbClr val="FFC000"/>
                </a:solidFill>
              </a:rPr>
              <a:t>ФАЗА ОДБРАНЕ (ПРОТИВНИК У ПОСЕДУ)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ПОПРАВИТИ У НАПАДУ </a:t>
            </a:r>
            <a:r>
              <a:rPr lang="x-none" sz="1600" dirty="0">
                <a:solidFill>
                  <a:prstClr val="white"/>
                </a:solidFill>
              </a:rPr>
              <a:t>(ИНДИВИДУАЛНО, </a:t>
            </a:r>
            <a:endParaRPr lang="x-none" sz="1600" dirty="0" smtClean="0">
              <a:solidFill>
                <a:prstClr val="white"/>
              </a:solidFill>
            </a:endParaRP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dirty="0" smtClean="0">
                <a:solidFill>
                  <a:prstClr val="white"/>
                </a:solidFill>
              </a:rPr>
              <a:t>ПОЧЕТАК</a:t>
            </a:r>
            <a:r>
              <a:rPr lang="x-none" sz="1600" dirty="0">
                <a:solidFill>
                  <a:prstClr val="white"/>
                </a:solidFill>
              </a:rPr>
              <a:t>, ОРГАНИЗАЦИЈА, ЗАВРШНИЦА, ОФ.ТРАНЗИЦИЈА)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ДОБРЕ СТВАРИ У НАПАДУ </a:t>
            </a:r>
            <a:r>
              <a:rPr lang="x-none" sz="1600" dirty="0">
                <a:solidFill>
                  <a:prstClr val="white"/>
                </a:solidFill>
              </a:rPr>
              <a:t>(ИНДИВИДУАЛНО, ПОЧЕТАК, ОРГАНИЗАЦИЈА, ЗАВРШНИЦА, ОФ.ТРАНЗИЦИЈА)</a:t>
            </a:r>
            <a:endParaRPr lang="x-none" sz="1600" b="1" dirty="0">
              <a:solidFill>
                <a:prstClr val="white"/>
              </a:solidFill>
            </a:endParaRPr>
          </a:p>
          <a:p>
            <a:pPr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2400" b="1" dirty="0">
                <a:solidFill>
                  <a:srgbClr val="FFC000"/>
                </a:solidFill>
              </a:rPr>
              <a:t>ОФАНЗИВНИ ПРЕКИДИ</a:t>
            </a:r>
          </a:p>
          <a:p>
            <a:pPr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2400" b="1" dirty="0">
                <a:solidFill>
                  <a:srgbClr val="FFC000"/>
                </a:solidFill>
              </a:rPr>
              <a:t>ДЕФАНЗИВНИ ПРЕКИДИ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endParaRPr lang="x-none" sz="1600" b="1" dirty="0">
              <a:solidFill>
                <a:srgbClr val="FFFF00"/>
              </a:solidFill>
            </a:endParaRPr>
          </a:p>
          <a:p>
            <a:pPr marL="274320" indent="-27432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x-none" sz="26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611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47528" y="404664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2800" b="1" dirty="0" smtClean="0">
                <a:solidFill>
                  <a:srgbClr val="FFFF00"/>
                </a:solidFill>
              </a:rPr>
              <a:t>ТАКТИЧКИ АСПЕКТ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503712" y="997523"/>
            <a:ext cx="4902696" cy="477416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9600" b="1" dirty="0" smtClean="0">
                <a:solidFill>
                  <a:schemeClr val="tx1"/>
                </a:solidFill>
              </a:rPr>
              <a:t>АНАЛИЗА </a:t>
            </a:r>
            <a:r>
              <a:rPr lang="x-none" sz="9600" b="1" smtClean="0">
                <a:solidFill>
                  <a:schemeClr val="tx1"/>
                </a:solidFill>
              </a:rPr>
              <a:t>ИГРЕ ПРОТИВНИКА</a:t>
            </a:r>
            <a:r>
              <a:rPr lang="x-none" sz="4000" dirty="0" smtClean="0"/>
              <a:t/>
            </a:r>
            <a:br>
              <a:rPr lang="x-none" sz="4000" dirty="0" smtClean="0"/>
            </a:br>
            <a:endParaRPr lang="en-US" sz="4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905000" y="1484784"/>
            <a:ext cx="8229600" cy="4800600"/>
          </a:xfrm>
          <a:prstGeom prst="rect">
            <a:avLst/>
          </a:prstGeom>
        </p:spPr>
        <p:txBody>
          <a:bodyPr vert="horz" anchor="t">
            <a:normAutofit fontScale="92500" lnSpcReduction="20000"/>
          </a:bodyPr>
          <a:lstStyle/>
          <a:p>
            <a:pPr marL="274320" indent="-274320"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2400" b="1" dirty="0">
                <a:solidFill>
                  <a:srgbClr val="FFC000"/>
                </a:solidFill>
              </a:rPr>
              <a:t>ФАЗА НАПАДА (ПОСЕД ЛОПТЕ)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КАКО ПОЧИЊУ НАПАД ?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СТЕРЕОТИПИ У ОРГАНИЗАЦИЈИ НАПАДА ?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БРОЈ ИГРАЧА У ЗАВРШНИЦИ НАПАДА, НАЈОПАСНИЈИ ИГРАЧИ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ОФАНЗИВНА ТРАНЗИЦИЈА – НА КОЈИ НАЧИН?</a:t>
            </a:r>
          </a:p>
          <a:p>
            <a:pPr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2400" b="1" dirty="0">
                <a:solidFill>
                  <a:srgbClr val="FFC000"/>
                </a:solidFill>
              </a:rPr>
              <a:t>ФАЗА ОДБРАНЕ (ПРОТИВНИК У ПОСЕДУ)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ДЕФАНЗИВНА ТРАНЗИЦИЈА – КАКО РЕАГУЈУ НА ИЗГУБЉЕНУ ЛОПТУ?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ВИСОКИ ПРЕСИНГ – ДА ЛИ ИГРАЈУ? КОЛИКО УЧЕСТАЛО? НА КОЈИ НАЧИН?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ОДБРАНА У СРЕДЊОЈ ЗОНИ – ЗОНСКА, КОМБИНОВАНА ИЛИ ЧОВЕК – ЧОВЕКА?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ОДБРАНА У НИСКОЈ ЗОНИ – ОДБРАНА ЦЕНТАРШУТА, ПОВРАТНЕ, ДУБИНЕ...</a:t>
            </a:r>
          </a:p>
          <a:p>
            <a:pPr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2400" b="1" dirty="0">
                <a:solidFill>
                  <a:srgbClr val="FFC000"/>
                </a:solidFill>
              </a:rPr>
              <a:t>КАКО ПРОТИВ?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ДА ЛИ ПРИМЕНТИТИ ВИСОКИ ПРЕСИНГ ИЛИ ИХ ЧЕКАТИ У СРЕДЊОЈ ЗОНИ?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ДА ЛИ НАПАДАТИ ПО БОКУ ИЛИ ПО ЦЕНТРАЛНИ?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НА КОЈИ НАЧИН НАЈЧЕШЋЕ ПРИМАЈУ ГОЛОВЕ?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СЛАБЕ ТАЧКЕ У ЕКИПИ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lang="x-none" sz="1600" b="1" dirty="0">
                <a:solidFill>
                  <a:prstClr val="white"/>
                </a:solidFill>
              </a:rPr>
              <a:t>И.Т.Д...</a:t>
            </a:r>
            <a:endParaRPr lang="x-none" sz="2400" b="1" dirty="0">
              <a:solidFill>
                <a:srgbClr val="FFFF00"/>
              </a:solidFill>
            </a:endParaRPr>
          </a:p>
          <a:p>
            <a:pPr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2400" b="1" dirty="0">
                <a:solidFill>
                  <a:srgbClr val="FFC000"/>
                </a:solidFill>
              </a:rPr>
              <a:t>ОФАНЗИВНИ ПРЕКИДИ</a:t>
            </a:r>
          </a:p>
          <a:p>
            <a:pPr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2400" b="1" dirty="0">
                <a:solidFill>
                  <a:srgbClr val="FFC000"/>
                </a:solidFill>
              </a:rPr>
              <a:t>ДЕФАНЗИВНИ ПРЕКИДИ</a:t>
            </a:r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endParaRPr lang="x-none" sz="1600" b="1" dirty="0">
              <a:solidFill>
                <a:srgbClr val="FFFF00"/>
              </a:solidFill>
            </a:endParaRPr>
          </a:p>
          <a:p>
            <a:pPr marL="274320" indent="-27432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x-none" sz="26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91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19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47528" y="404664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2800" b="1" dirty="0" smtClean="0">
                <a:solidFill>
                  <a:srgbClr val="FFFF00"/>
                </a:solidFill>
              </a:rPr>
              <a:t>ТАКТИЧКИ АСПЕКТ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35360" y="1124744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70795"/>
              </p:ext>
            </p:extLst>
          </p:nvPr>
        </p:nvGraphicFramePr>
        <p:xfrm>
          <a:off x="1487488" y="1268760"/>
          <a:ext cx="9078912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152"/>
                <a:gridCol w="1513152"/>
                <a:gridCol w="1513152"/>
                <a:gridCol w="1513152"/>
                <a:gridCol w="1513152"/>
                <a:gridCol w="1513152"/>
              </a:tblGrid>
              <a:tr h="1944216">
                <a:tc>
                  <a:txBody>
                    <a:bodyPr/>
                    <a:lstStyle/>
                    <a:p>
                      <a:pPr algn="ctr"/>
                      <a:endParaRPr lang="x-none" dirty="0" smtClean="0"/>
                    </a:p>
                    <a:p>
                      <a:pPr algn="ctr"/>
                      <a:endParaRPr lang="x-none" sz="1400" dirty="0" smtClean="0"/>
                    </a:p>
                    <a:p>
                      <a:pPr algn="ctr"/>
                      <a:r>
                        <a:rPr lang="x-none" sz="1400" dirty="0" smtClean="0"/>
                        <a:t>ФИЗИОЛОШКИ</a:t>
                      </a:r>
                      <a:r>
                        <a:rPr lang="x-none" sz="1400" baseline="0" dirty="0" smtClean="0"/>
                        <a:t> АСПЕКТ </a:t>
                      </a:r>
                    </a:p>
                    <a:p>
                      <a:pPr algn="ctr"/>
                      <a:r>
                        <a:rPr lang="x-none" sz="1400" baseline="0" dirty="0" smtClean="0"/>
                        <a:t>(РЕЖИМ РАДА)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Средњи</a:t>
                      </a:r>
                      <a:r>
                        <a:rPr lang="x-none" sz="1400" i="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аеробни - уводни</a:t>
                      </a:r>
                      <a:endParaRPr lang="ru-RU" sz="14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4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 </a:t>
                      </a:r>
                      <a:r>
                        <a:rPr lang="x-none" sz="14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снага (АНАЕ лактатни /алакттни)</a:t>
                      </a:r>
                      <a:endParaRPr lang="ru-RU" sz="14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 </a:t>
                      </a:r>
                      <a:r>
                        <a:rPr lang="x-none" sz="14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издржљивост</a:t>
                      </a:r>
                      <a:endParaRPr lang="ru-RU" sz="14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(зона </a:t>
                      </a:r>
                      <a:r>
                        <a:rPr lang="en-US" sz="14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</a:t>
                      </a:r>
                      <a:r>
                        <a:rPr lang="ru-RU" sz="14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en-US" sz="14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max</a:t>
                      </a:r>
                      <a:r>
                        <a:rPr lang="x-none" sz="14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14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</a:t>
                      </a:r>
                      <a:endParaRPr lang="ru-RU" sz="14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брзина (АНАЕ алакттни)</a:t>
                      </a:r>
                      <a:endParaRPr lang="ru-RU" sz="14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Брзина </a:t>
                      </a:r>
                      <a:r>
                        <a:rPr lang="x-none" sz="14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реакције</a:t>
                      </a:r>
                      <a:endParaRPr lang="ru-RU" sz="14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088013"/>
              </p:ext>
            </p:extLst>
          </p:nvPr>
        </p:nvGraphicFramePr>
        <p:xfrm>
          <a:off x="1487488" y="4365103"/>
          <a:ext cx="9078912" cy="1962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152"/>
                <a:gridCol w="1513152"/>
                <a:gridCol w="1513152"/>
                <a:gridCol w="1513152"/>
                <a:gridCol w="1513152"/>
                <a:gridCol w="1513152"/>
              </a:tblGrid>
              <a:tr h="1872208">
                <a:tc>
                  <a:txBody>
                    <a:bodyPr/>
                    <a:lstStyle/>
                    <a:p>
                      <a:pPr algn="ctr"/>
                      <a:endParaRPr lang="x-none" dirty="0" smtClean="0"/>
                    </a:p>
                    <a:p>
                      <a:pPr algn="ctr"/>
                      <a:endParaRPr lang="x-none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x-none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400" dirty="0" smtClean="0">
                          <a:solidFill>
                            <a:srgbClr val="FFFF00"/>
                          </a:solidFill>
                        </a:rPr>
                        <a:t>ТАКТИЧКИ АСПЕКТ</a:t>
                      </a:r>
                      <a:endParaRPr lang="en-US" sz="1400" dirty="0" smtClean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endParaRPr lang="x-non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Корекција</a:t>
                      </a:r>
                      <a:r>
                        <a:rPr lang="x-none" sz="1400" b="1" i="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грешака,</a:t>
                      </a:r>
                      <a:endParaRPr lang="x-none" sz="14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Принципи </a:t>
                      </a:r>
                      <a:r>
                        <a:rPr lang="x-none" sz="14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зонске одбране, организација напада</a:t>
                      </a:r>
                      <a:endParaRPr lang="ru-RU" sz="14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4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Принципи </a:t>
                      </a:r>
                      <a:r>
                        <a:rPr lang="x-none" sz="14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пресинга, деф.транзиција – реакција на изгубљену лопту</a:t>
                      </a:r>
                      <a:endParaRPr lang="ru-RU" sz="14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Тимска </a:t>
                      </a:r>
                      <a:r>
                        <a:rPr lang="x-none" sz="14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 групна тактика напада и одбране</a:t>
                      </a:r>
                      <a:endParaRPr lang="ru-RU" sz="14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Почетак</a:t>
                      </a:r>
                      <a:r>
                        <a:rPr lang="x-none" sz="14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орг. и завршница напада, оф.транзиција, </a:t>
                      </a:r>
                      <a:endParaRPr lang="ru-RU" sz="14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оф. прекиди</a:t>
                      </a:r>
                      <a:endParaRPr lang="ru-RU" sz="14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4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4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Рекапитулација </a:t>
                      </a:r>
                      <a:r>
                        <a:rPr lang="x-none" sz="14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 припрема за утакмицу</a:t>
                      </a:r>
                      <a:r>
                        <a:rPr lang="ru-RU" sz="14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x-none" sz="14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деф. прекиди</a:t>
                      </a:r>
                      <a:endParaRPr lang="ru-RU" sz="14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Up-Down Arrow 4"/>
          <p:cNvSpPr/>
          <p:nvPr/>
        </p:nvSpPr>
        <p:spPr>
          <a:xfrm>
            <a:off x="1991544" y="3356992"/>
            <a:ext cx="360040" cy="936104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-Down Arrow 10"/>
          <p:cNvSpPr/>
          <p:nvPr/>
        </p:nvSpPr>
        <p:spPr>
          <a:xfrm>
            <a:off x="3640576" y="3356992"/>
            <a:ext cx="360040" cy="936104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-Down Arrow 11"/>
          <p:cNvSpPr/>
          <p:nvPr/>
        </p:nvSpPr>
        <p:spPr>
          <a:xfrm>
            <a:off x="5087888" y="3356992"/>
            <a:ext cx="360040" cy="936104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-Down Arrow 12"/>
          <p:cNvSpPr/>
          <p:nvPr/>
        </p:nvSpPr>
        <p:spPr>
          <a:xfrm>
            <a:off x="6600056" y="3380614"/>
            <a:ext cx="360040" cy="936104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Up-Down Arrow 13"/>
          <p:cNvSpPr/>
          <p:nvPr/>
        </p:nvSpPr>
        <p:spPr>
          <a:xfrm>
            <a:off x="8112224" y="3365570"/>
            <a:ext cx="360040" cy="936104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-Down Arrow 14"/>
          <p:cNvSpPr/>
          <p:nvPr/>
        </p:nvSpPr>
        <p:spPr>
          <a:xfrm>
            <a:off x="9624392" y="3365570"/>
            <a:ext cx="360040" cy="936104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22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20" y="908720"/>
            <a:ext cx="8229600" cy="2209800"/>
          </a:xfrm>
        </p:spPr>
        <p:txBody>
          <a:bodyPr anchor="t">
            <a:normAutofit/>
          </a:bodyPr>
          <a:lstStyle/>
          <a:p>
            <a:pPr algn="ctr"/>
            <a:r>
              <a:rPr lang="x-none" sz="4000" b="1" dirty="0"/>
              <a:t>САДРЖАЈ</a:t>
            </a:r>
            <a:r>
              <a:rPr lang="x-none" sz="4000" dirty="0"/>
              <a:t> </a:t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19536" y="2204864"/>
            <a:ext cx="8655496" cy="3862536"/>
          </a:xfrm>
          <a:prstGeom prst="rect">
            <a:avLst/>
          </a:prstGeom>
        </p:spPr>
        <p:txBody>
          <a:bodyPr vert="horz" anchor="t">
            <a:normAutofit fontScale="47500" lnSpcReduction="20000"/>
          </a:bodyPr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4500" b="1" dirty="0">
                <a:solidFill>
                  <a:prstClr val="white"/>
                </a:solidFill>
              </a:rPr>
              <a:t>1. Искуства у раду	                              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4500" b="1" dirty="0">
                <a:solidFill>
                  <a:prstClr val="white"/>
                </a:solidFill>
              </a:rPr>
              <a:t>2. Периоди у тренажном процесу		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4500" b="1" dirty="0">
                <a:solidFill>
                  <a:prstClr val="white"/>
                </a:solidFill>
              </a:rPr>
              <a:t>3. Врсте микроциклуса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4500" b="1" dirty="0">
                <a:solidFill>
                  <a:prstClr val="white"/>
                </a:solidFill>
              </a:rPr>
              <a:t>4. </a:t>
            </a:r>
            <a:r>
              <a:rPr lang="x-none" sz="4500" b="1" dirty="0" smtClean="0">
                <a:solidFill>
                  <a:prstClr val="white"/>
                </a:solidFill>
              </a:rPr>
              <a:t>Креирање такмичарског </a:t>
            </a:r>
            <a:r>
              <a:rPr lang="x-none" sz="4500" b="1" dirty="0">
                <a:solidFill>
                  <a:prstClr val="white"/>
                </a:solidFill>
              </a:rPr>
              <a:t>микроциклус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3200" b="1" dirty="0">
                <a:solidFill>
                  <a:prstClr val="white"/>
                </a:solidFill>
              </a:rPr>
              <a:t>          </a:t>
            </a:r>
            <a:r>
              <a:rPr lang="x-none" sz="3500" b="1" dirty="0">
                <a:solidFill>
                  <a:prstClr val="white"/>
                </a:solidFill>
              </a:rPr>
              <a:t>4.1. Организациони аспект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3500" b="1" dirty="0">
                <a:solidFill>
                  <a:prstClr val="white"/>
                </a:solidFill>
              </a:rPr>
              <a:t>         4.2. Физиолошки аспект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3500" b="1" dirty="0">
                <a:solidFill>
                  <a:prstClr val="white"/>
                </a:solidFill>
              </a:rPr>
              <a:t>         4.3. Тактички аспект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3500" b="1" dirty="0">
                <a:solidFill>
                  <a:prstClr val="white"/>
                </a:solidFill>
              </a:rPr>
              <a:t>         4.4. Технички аспект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3500" b="1" dirty="0">
                <a:solidFill>
                  <a:prstClr val="white"/>
                </a:solidFill>
              </a:rPr>
              <a:t>         4.5. Психолошки аспект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4300" b="1" dirty="0">
                <a:solidFill>
                  <a:prstClr val="white"/>
                </a:solidFill>
              </a:rPr>
              <a:t>5. Такмичарски микроциклус из праксе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x-none" sz="4300" b="1" dirty="0">
                <a:solidFill>
                  <a:prstClr val="white"/>
                </a:solidFill>
              </a:rPr>
              <a:t>6. Питања ?</a:t>
            </a:r>
            <a:r>
              <a:rPr lang="x-none" sz="2800" dirty="0">
                <a:solidFill>
                  <a:prstClr val="white"/>
                </a:solidFill>
              </a:rPr>
              <a:t>					</a:t>
            </a:r>
            <a:br>
              <a:rPr lang="x-none" sz="2800" dirty="0">
                <a:solidFill>
                  <a:prstClr val="white"/>
                </a:solidFill>
              </a:rPr>
            </a:br>
            <a:endParaRPr lang="x-none" sz="2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70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20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47528" y="404664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2800" b="1" dirty="0" smtClean="0">
                <a:solidFill>
                  <a:srgbClr val="FFFF00"/>
                </a:solidFill>
              </a:rPr>
              <a:t>ТЕХНИЧКИ АСПЕКТ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35360" y="1124744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54103" y="1279674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Одржавање и усавршавање фудбалске технике – рутина, технике никад доста, технички детаљ на крају доноси превагу на утакмици.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Општа фудбалска техника у односу на режим рада на тренингу:</a:t>
            </a:r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x-none" sz="2400" dirty="0"/>
              <a:t> </a:t>
            </a:r>
            <a:r>
              <a:rPr lang="x-none" sz="2400" dirty="0" smtClean="0"/>
              <a:t>     - интензивна техника</a:t>
            </a:r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x-none" sz="2400" dirty="0"/>
              <a:t> </a:t>
            </a:r>
            <a:r>
              <a:rPr lang="x-none" sz="2400" dirty="0" smtClean="0"/>
              <a:t>     - континуирана техника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Специфична фудбалска техника у односу на: </a:t>
            </a:r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x-none" sz="2400" dirty="0" smtClean="0"/>
              <a:t>      - позицију у тиму (голмани, одбрамбени, везни и нападачи) </a:t>
            </a:r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x-none" sz="2400" dirty="0"/>
              <a:t> </a:t>
            </a:r>
            <a:r>
              <a:rPr lang="x-none" sz="2400" dirty="0" smtClean="0"/>
              <a:t>     - фазу игре – стандардну ситуацију </a:t>
            </a:r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x-none" sz="2400" dirty="0"/>
              <a:t> </a:t>
            </a:r>
            <a:r>
              <a:rPr lang="x-none" sz="2400" dirty="0" smtClean="0"/>
              <a:t>     - део терена (по вертикали и хоризонтали)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Технички аспект у креирању такмичарског микроциклуса у тесној је вези са осталим аспектима, нарочито са физиолошким и тактичким аспектом.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endParaRPr lang="x-none" sz="2400" dirty="0"/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endParaRPr lang="x-none" sz="2400" dirty="0" smtClean="0"/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</p:txBody>
      </p:sp>
    </p:spTree>
    <p:extLst>
      <p:ext uri="{BB962C8B-B14F-4D97-AF65-F5344CB8AC3E}">
        <p14:creationId xmlns:p14="http://schemas.microsoft.com/office/powerpoint/2010/main" val="3575687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47528" y="404664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2800" b="1" dirty="0" smtClean="0">
                <a:solidFill>
                  <a:srgbClr val="FFFF00"/>
                </a:solidFill>
              </a:rPr>
              <a:t>ТЕХНИЧКИ АСПЕКТ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35360" y="1124744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850972"/>
              </p:ext>
            </p:extLst>
          </p:nvPr>
        </p:nvGraphicFramePr>
        <p:xfrm>
          <a:off x="1565398" y="1073537"/>
          <a:ext cx="900100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67"/>
                <a:gridCol w="1500167"/>
                <a:gridCol w="1500167"/>
                <a:gridCol w="1500167"/>
                <a:gridCol w="1500167"/>
                <a:gridCol w="1500167"/>
              </a:tblGrid>
              <a:tr h="1368152">
                <a:tc>
                  <a:txBody>
                    <a:bodyPr/>
                    <a:lstStyle/>
                    <a:p>
                      <a:pPr algn="ctr"/>
                      <a:endParaRPr lang="x-none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200" dirty="0" smtClean="0"/>
                        <a:t>ФИЗИОЛОШКИ</a:t>
                      </a:r>
                      <a:r>
                        <a:rPr lang="x-none" sz="1200" baseline="0" dirty="0" smtClean="0"/>
                        <a:t> АСПЕКТ </a:t>
                      </a:r>
                    </a:p>
                    <a:p>
                      <a:pPr algn="ctr"/>
                      <a:r>
                        <a:rPr lang="x-none" sz="1200" baseline="0" dirty="0" smtClean="0"/>
                        <a:t>(РЕЖИМ РАДА)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Средњи</a:t>
                      </a:r>
                      <a:r>
                        <a:rPr lang="x-none" sz="1200" i="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аеробни - уводни</a:t>
                      </a:r>
                      <a:endParaRPr lang="ru-RU" sz="12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2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 </a:t>
                      </a:r>
                      <a:r>
                        <a:rPr lang="x-none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снага (АНАЕ лактатни /алакттни)</a:t>
                      </a:r>
                      <a:endParaRPr lang="ru-RU" sz="12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 </a:t>
                      </a:r>
                      <a:r>
                        <a:rPr lang="x-none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издржљивост</a:t>
                      </a:r>
                      <a:endParaRPr lang="ru-RU" sz="12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(зона </a:t>
                      </a:r>
                      <a:r>
                        <a:rPr lang="en-US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</a:t>
                      </a:r>
                      <a:r>
                        <a:rPr lang="ru-RU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en-US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max</a:t>
                      </a:r>
                      <a:r>
                        <a:rPr lang="x-none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12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</a:t>
                      </a:r>
                      <a:endParaRPr lang="ru-RU" sz="12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брзина (АНАЕ алакттни)</a:t>
                      </a:r>
                      <a:endParaRPr lang="ru-RU" sz="12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Брзина </a:t>
                      </a:r>
                      <a:r>
                        <a:rPr lang="x-none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реакције</a:t>
                      </a:r>
                      <a:endParaRPr lang="ru-RU" sz="12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02891"/>
              </p:ext>
            </p:extLst>
          </p:nvPr>
        </p:nvGraphicFramePr>
        <p:xfrm>
          <a:off x="1559494" y="3049256"/>
          <a:ext cx="9001002" cy="1472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67"/>
                <a:gridCol w="1500167"/>
                <a:gridCol w="1500167"/>
                <a:gridCol w="1500167"/>
                <a:gridCol w="1500167"/>
                <a:gridCol w="1500167"/>
              </a:tblGrid>
              <a:tr h="1400176">
                <a:tc>
                  <a:txBody>
                    <a:bodyPr/>
                    <a:lstStyle/>
                    <a:p>
                      <a:pPr algn="ctr"/>
                      <a:endParaRPr lang="x-none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x-none" sz="1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200" dirty="0" smtClean="0"/>
                        <a:t>ТАКТИЧКИ АСПЕКТ</a:t>
                      </a:r>
                      <a:endParaRPr lang="en-US" sz="1200" dirty="0" smtClean="0"/>
                    </a:p>
                    <a:p>
                      <a:pPr algn="ctr"/>
                      <a:endParaRPr lang="x-none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Корекција</a:t>
                      </a:r>
                      <a:r>
                        <a:rPr lang="x-none" sz="1200" b="1" i="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грешака,</a:t>
                      </a:r>
                      <a:endParaRPr lang="x-none" sz="12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Принципи </a:t>
                      </a:r>
                      <a:r>
                        <a:rPr lang="x-none" sz="12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зонске одбране, организација напада</a:t>
                      </a:r>
                      <a:endParaRPr lang="ru-RU" sz="12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2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Принципи </a:t>
                      </a:r>
                      <a:r>
                        <a:rPr lang="x-none" sz="12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пресинга, деф.транзиција – реакција на изгубљену лопту</a:t>
                      </a:r>
                      <a:endParaRPr lang="ru-RU" sz="12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Тимска </a:t>
                      </a:r>
                      <a:r>
                        <a:rPr lang="x-none" sz="12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 групна тактика напада и одбране</a:t>
                      </a:r>
                      <a:endParaRPr lang="ru-RU" sz="12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Почетак</a:t>
                      </a:r>
                      <a:r>
                        <a:rPr lang="x-none" sz="12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орг. и завршница напада, оф.транзиција, </a:t>
                      </a:r>
                      <a:endParaRPr lang="ru-RU" sz="12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оф. прекиди</a:t>
                      </a:r>
                      <a:endParaRPr lang="ru-RU" sz="12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Рекапитулација </a:t>
                      </a:r>
                      <a:r>
                        <a:rPr lang="x-none" sz="12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 припрема за утакмицу</a:t>
                      </a:r>
                      <a:r>
                        <a:rPr lang="ru-RU" sz="12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x-none" sz="12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деф. прекиди</a:t>
                      </a:r>
                      <a:endParaRPr lang="ru-RU" sz="12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Up-Down Arrow 4"/>
          <p:cNvSpPr/>
          <p:nvPr/>
        </p:nvSpPr>
        <p:spPr>
          <a:xfrm>
            <a:off x="2123943" y="2516397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Up-Down Arrow 15"/>
          <p:cNvSpPr/>
          <p:nvPr/>
        </p:nvSpPr>
        <p:spPr>
          <a:xfrm>
            <a:off x="3612281" y="2519504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Up-Down Arrow 16"/>
          <p:cNvSpPr/>
          <p:nvPr/>
        </p:nvSpPr>
        <p:spPr>
          <a:xfrm>
            <a:off x="5164483" y="2519504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-Down Arrow 17"/>
          <p:cNvSpPr/>
          <p:nvPr/>
        </p:nvSpPr>
        <p:spPr>
          <a:xfrm>
            <a:off x="6687232" y="2519504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-Down Arrow 18"/>
          <p:cNvSpPr/>
          <p:nvPr/>
        </p:nvSpPr>
        <p:spPr>
          <a:xfrm>
            <a:off x="8184232" y="2519504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-Down Arrow 19"/>
          <p:cNvSpPr/>
          <p:nvPr/>
        </p:nvSpPr>
        <p:spPr>
          <a:xfrm>
            <a:off x="9624392" y="2523146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391094"/>
              </p:ext>
            </p:extLst>
          </p:nvPr>
        </p:nvGraphicFramePr>
        <p:xfrm>
          <a:off x="1559494" y="5170761"/>
          <a:ext cx="900100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67"/>
                <a:gridCol w="1500167"/>
                <a:gridCol w="1500167"/>
                <a:gridCol w="1500167"/>
                <a:gridCol w="1500167"/>
                <a:gridCol w="1500167"/>
              </a:tblGrid>
              <a:tr h="1368152">
                <a:tc>
                  <a:txBody>
                    <a:bodyPr/>
                    <a:lstStyle/>
                    <a:p>
                      <a:pPr algn="ctr"/>
                      <a:endParaRPr lang="x-none" sz="1200" dirty="0" smtClean="0"/>
                    </a:p>
                    <a:p>
                      <a:pPr algn="ctr"/>
                      <a:endParaRPr lang="x-none" sz="1200" dirty="0" smtClean="0"/>
                    </a:p>
                    <a:p>
                      <a:pPr algn="ctr"/>
                      <a:r>
                        <a:rPr lang="x-none" sz="1400" baseline="0" dirty="0" smtClean="0">
                          <a:solidFill>
                            <a:srgbClr val="FFFF00"/>
                          </a:solidFill>
                        </a:rPr>
                        <a:t>ТЕХНИЧКИ </a:t>
                      </a:r>
                    </a:p>
                    <a:p>
                      <a:pPr algn="ctr"/>
                      <a:r>
                        <a:rPr lang="x-none" sz="1400" baseline="0" dirty="0" smtClean="0">
                          <a:solidFill>
                            <a:srgbClr val="FFFF00"/>
                          </a:solidFill>
                        </a:rPr>
                        <a:t>АСПЕКТ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Континуирана</a:t>
                      </a:r>
                      <a:r>
                        <a:rPr lang="ru-RU" sz="1200" i="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техника </a:t>
                      </a:r>
                      <a:r>
                        <a:rPr lang="ru-RU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(полигони паса, вођење </a:t>
                      </a:r>
                      <a:r>
                        <a:rPr lang="ru-RU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лопте, </a:t>
                      </a:r>
                      <a:r>
                        <a:rPr lang="ru-RU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жонглирање...)</a:t>
                      </a:r>
                      <a:endParaRPr lang="ru-RU" sz="12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Интензивна</a:t>
                      </a:r>
                      <a:r>
                        <a:rPr lang="ru-RU" sz="1200" i="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техника </a:t>
                      </a:r>
                      <a:r>
                        <a:rPr lang="ru-RU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Пријеми</a:t>
                      </a:r>
                      <a:r>
                        <a:rPr lang="ru-RU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ударци по лопти, специфична техника </a:t>
                      </a: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Пријем </a:t>
                      </a:r>
                      <a:r>
                        <a:rPr lang="x-none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 предаја, континуирани </a:t>
                      </a:r>
                      <a:r>
                        <a:rPr lang="x-none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рад, метод игре примењена техника</a:t>
                      </a:r>
                      <a:endParaRPr lang="ru-RU" sz="12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Пријеми</a:t>
                      </a:r>
                      <a:r>
                        <a:rPr lang="ru-RU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ударци по лопти, специфична техника по позицијама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 </a:t>
                      </a:r>
                      <a:r>
                        <a:rPr lang="ru-RU" sz="12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техника </a:t>
                      </a:r>
                      <a:r>
                        <a:rPr lang="ru-RU" sz="12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- усавршавање</a:t>
                      </a:r>
                      <a:endParaRPr lang="ru-RU" sz="12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" name="Up-Down Arrow 21"/>
          <p:cNvSpPr/>
          <p:nvPr/>
        </p:nvSpPr>
        <p:spPr>
          <a:xfrm>
            <a:off x="2123943" y="4581128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-Down Arrow 22"/>
          <p:cNvSpPr/>
          <p:nvPr/>
        </p:nvSpPr>
        <p:spPr>
          <a:xfrm>
            <a:off x="9624392" y="4619277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Up-Down Arrow 23"/>
          <p:cNvSpPr/>
          <p:nvPr/>
        </p:nvSpPr>
        <p:spPr>
          <a:xfrm>
            <a:off x="8144840" y="4622175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-Down Arrow 24"/>
          <p:cNvSpPr/>
          <p:nvPr/>
        </p:nvSpPr>
        <p:spPr>
          <a:xfrm>
            <a:off x="6588957" y="4619277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-Down Arrow 25"/>
          <p:cNvSpPr/>
          <p:nvPr/>
        </p:nvSpPr>
        <p:spPr>
          <a:xfrm>
            <a:off x="5100619" y="4574816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-Down Arrow 26"/>
          <p:cNvSpPr/>
          <p:nvPr/>
        </p:nvSpPr>
        <p:spPr>
          <a:xfrm>
            <a:off x="3612281" y="4581128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2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22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31504" y="404664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2800" b="1" dirty="0" smtClean="0">
                <a:solidFill>
                  <a:srgbClr val="FFFF00"/>
                </a:solidFill>
              </a:rPr>
              <a:t>ПСИХОЛОШКИ АСПЕКТ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35360" y="1124744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54103" y="1124744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Дефинисати тренутно стање у екипи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Моменат у ком се екипа налази, да ли је на путу да оствари дугорочни циљ?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Тренутно место на табели?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Резултат на последљој утакмици?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Атмосфера у екипи, позитивно или негативно расположење?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Међуљудски односи у екипи, има ли проблема?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Вишак или мањак самопоуздања?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Да ли је потребно подићи тензију (’’лажна фрка’’), или је екипи потребно растерећење?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Индивидуалан приступ према свим члановима тима (играчи и стручни штаб) – сви имамо своје личне проблеме...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400" dirty="0" smtClean="0"/>
              <a:t>Организација заједничких активности ван стадиона – кохезија, јачање тимског духа</a:t>
            </a:r>
            <a:endParaRPr lang="x-none" sz="2400" dirty="0"/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endParaRPr lang="x-none" sz="2400" dirty="0" smtClean="0"/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</p:txBody>
      </p:sp>
    </p:spTree>
    <p:extLst>
      <p:ext uri="{BB962C8B-B14F-4D97-AF65-F5344CB8AC3E}">
        <p14:creationId xmlns:p14="http://schemas.microsoft.com/office/powerpoint/2010/main" val="226148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23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85752" y="142968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9600" b="1" dirty="0" smtClean="0">
                <a:solidFill>
                  <a:srgbClr val="FFFF00"/>
                </a:solidFill>
              </a:rPr>
              <a:t>ПСИХОЛОШКИ АСПЕКТ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35360" y="1124744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  <a:p>
            <a:pPr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endParaRPr lang="x-none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771358"/>
              </p:ext>
            </p:extLst>
          </p:nvPr>
        </p:nvGraphicFramePr>
        <p:xfrm>
          <a:off x="1415480" y="636490"/>
          <a:ext cx="9001002" cy="776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67"/>
                <a:gridCol w="1500167"/>
                <a:gridCol w="1500167"/>
                <a:gridCol w="1500167"/>
                <a:gridCol w="1500167"/>
                <a:gridCol w="1500167"/>
              </a:tblGrid>
              <a:tr h="776286">
                <a:tc>
                  <a:txBody>
                    <a:bodyPr/>
                    <a:lstStyle/>
                    <a:p>
                      <a:pPr algn="ctr"/>
                      <a:r>
                        <a:rPr lang="x-none" sz="1100" dirty="0" smtClean="0"/>
                        <a:t>ФИЗИОЛОШКИ</a:t>
                      </a:r>
                      <a:r>
                        <a:rPr lang="x-none" sz="1100" baseline="0" dirty="0" smtClean="0"/>
                        <a:t> АСПЕКТ </a:t>
                      </a:r>
                    </a:p>
                    <a:p>
                      <a:pPr algn="ctr"/>
                      <a:r>
                        <a:rPr lang="x-none" sz="1100" baseline="0" dirty="0" smtClean="0"/>
                        <a:t>(РЕЖИМ РАДА)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Средњи</a:t>
                      </a:r>
                      <a:r>
                        <a:rPr lang="x-none" sz="1100" i="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аеробни - уводни</a:t>
                      </a:r>
                      <a:endParaRPr lang="ru-RU" sz="11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 </a:t>
                      </a:r>
                      <a:r>
                        <a:rPr lang="x-none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снага (АНАЕ лактатни /алакттни)</a:t>
                      </a:r>
                      <a:endParaRPr lang="ru-RU" sz="11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 </a:t>
                      </a:r>
                      <a:r>
                        <a:rPr lang="x-none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издржљивост</a:t>
                      </a:r>
                      <a:endParaRPr lang="ru-RU" sz="11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(зона </a:t>
                      </a:r>
                      <a:r>
                        <a:rPr lang="en-US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</a:t>
                      </a:r>
                      <a:r>
                        <a:rPr lang="ru-RU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en-US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max</a:t>
                      </a:r>
                      <a:r>
                        <a:rPr lang="x-none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11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</a:t>
                      </a:r>
                      <a:endParaRPr lang="ru-RU" sz="11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брзина (АНАЕ алакттни)</a:t>
                      </a:r>
                      <a:endParaRPr lang="ru-RU" sz="11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Брзина </a:t>
                      </a:r>
                      <a:r>
                        <a:rPr lang="x-none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реакције</a:t>
                      </a:r>
                      <a:endParaRPr lang="ru-RU" sz="11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185722"/>
              </p:ext>
            </p:extLst>
          </p:nvPr>
        </p:nvGraphicFramePr>
        <p:xfrm>
          <a:off x="1415480" y="2060848"/>
          <a:ext cx="9001002" cy="963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67"/>
                <a:gridCol w="1500167"/>
                <a:gridCol w="1500167"/>
                <a:gridCol w="1500167"/>
                <a:gridCol w="1500167"/>
                <a:gridCol w="1500167"/>
              </a:tblGrid>
              <a:tr h="844832">
                <a:tc>
                  <a:txBody>
                    <a:bodyPr/>
                    <a:lstStyle/>
                    <a:p>
                      <a:pPr algn="ctr"/>
                      <a:endParaRPr lang="x-none" sz="11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100" dirty="0" smtClean="0"/>
                        <a:t>ТАКТИЧКИ АСПЕКТ</a:t>
                      </a:r>
                      <a:endParaRPr lang="en-US" sz="1100" dirty="0" smtClean="0"/>
                    </a:p>
                    <a:p>
                      <a:pPr algn="ctr"/>
                      <a:endParaRPr lang="x-none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Корекција</a:t>
                      </a:r>
                      <a:r>
                        <a:rPr lang="x-none" sz="1100" b="1" i="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грешака,</a:t>
                      </a:r>
                      <a:endParaRPr lang="x-none" sz="1100" b="1" i="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Принципи </a:t>
                      </a:r>
                      <a:r>
                        <a:rPr lang="x-none" sz="11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зонске одбране, организација напада</a:t>
                      </a:r>
                      <a:endParaRPr lang="ru-RU" sz="11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ВИДЕО АНАЛИЗА</a:t>
                      </a:r>
                      <a:r>
                        <a:rPr lang="x-none" sz="11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Принципи </a:t>
                      </a:r>
                      <a:r>
                        <a:rPr lang="x-none" sz="11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пресинга, деф.транзиција – реакција на изгубљену лопту</a:t>
                      </a:r>
                      <a:endParaRPr lang="ru-RU" sz="11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Тимска </a:t>
                      </a:r>
                      <a:r>
                        <a:rPr lang="x-none" sz="11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 групна тактика напада и </a:t>
                      </a:r>
                      <a:r>
                        <a:rPr lang="x-none" sz="11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одбране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ВИДЕО АНАЛИЗА</a:t>
                      </a:r>
                      <a:endParaRPr lang="ru-RU" sz="11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Почетак</a:t>
                      </a:r>
                      <a:r>
                        <a:rPr lang="x-none" sz="11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орг. и завршница напада, оф.транзиција, </a:t>
                      </a:r>
                      <a:endParaRPr lang="ru-RU" sz="11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оф. прекиди</a:t>
                      </a:r>
                      <a:endParaRPr lang="ru-RU" sz="11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b="1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Рекапитулација </a:t>
                      </a:r>
                      <a:r>
                        <a:rPr lang="x-none" sz="11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 припрема за утакмицу</a:t>
                      </a:r>
                      <a:r>
                        <a:rPr lang="ru-RU" sz="11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x-none" sz="1100" b="1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деф. прекиди</a:t>
                      </a:r>
                      <a:endParaRPr lang="ru-RU" sz="1100" b="1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Up-Down Arrow 4"/>
          <p:cNvSpPr/>
          <p:nvPr/>
        </p:nvSpPr>
        <p:spPr>
          <a:xfrm>
            <a:off x="1979927" y="1484784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Up-Down Arrow 15"/>
          <p:cNvSpPr/>
          <p:nvPr/>
        </p:nvSpPr>
        <p:spPr>
          <a:xfrm>
            <a:off x="3468265" y="1484784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Up-Down Arrow 16"/>
          <p:cNvSpPr/>
          <p:nvPr/>
        </p:nvSpPr>
        <p:spPr>
          <a:xfrm>
            <a:off x="4956603" y="1485512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-Down Arrow 17"/>
          <p:cNvSpPr/>
          <p:nvPr/>
        </p:nvSpPr>
        <p:spPr>
          <a:xfrm>
            <a:off x="6474321" y="1485512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-Down Arrow 18"/>
          <p:cNvSpPr/>
          <p:nvPr/>
        </p:nvSpPr>
        <p:spPr>
          <a:xfrm>
            <a:off x="8000824" y="1485512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-Down Arrow 19"/>
          <p:cNvSpPr/>
          <p:nvPr/>
        </p:nvSpPr>
        <p:spPr>
          <a:xfrm>
            <a:off x="9527327" y="1485512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120753"/>
              </p:ext>
            </p:extLst>
          </p:nvPr>
        </p:nvGraphicFramePr>
        <p:xfrm>
          <a:off x="1415480" y="3645024"/>
          <a:ext cx="9001002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67"/>
                <a:gridCol w="1500167"/>
                <a:gridCol w="1500167"/>
                <a:gridCol w="1500167"/>
                <a:gridCol w="1500167"/>
                <a:gridCol w="1500167"/>
              </a:tblGrid>
              <a:tr h="936104">
                <a:tc>
                  <a:txBody>
                    <a:bodyPr/>
                    <a:lstStyle/>
                    <a:p>
                      <a:pPr algn="ctr"/>
                      <a:endParaRPr lang="x-none" sz="1100" dirty="0" smtClean="0"/>
                    </a:p>
                    <a:p>
                      <a:pPr algn="ctr"/>
                      <a:r>
                        <a:rPr lang="x-none" sz="1100" baseline="0" dirty="0" smtClean="0">
                          <a:solidFill>
                            <a:schemeClr val="tx1"/>
                          </a:solidFill>
                        </a:rPr>
                        <a:t>ТЕХНИЧКИ </a:t>
                      </a:r>
                    </a:p>
                    <a:p>
                      <a:pPr algn="ctr"/>
                      <a:r>
                        <a:rPr lang="x-none" sz="1100" baseline="0" dirty="0" smtClean="0">
                          <a:solidFill>
                            <a:schemeClr val="tx1"/>
                          </a:solidFill>
                        </a:rPr>
                        <a:t>АСПЕКТ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Континуирана</a:t>
                      </a:r>
                      <a:r>
                        <a:rPr lang="ru-RU" sz="1100" i="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техника </a:t>
                      </a:r>
                      <a:r>
                        <a:rPr lang="ru-RU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(полигони паса, вођење </a:t>
                      </a:r>
                      <a:r>
                        <a:rPr lang="ru-RU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лопте, </a:t>
                      </a:r>
                      <a:r>
                        <a:rPr lang="ru-RU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жонглирање...)</a:t>
                      </a:r>
                      <a:endParaRPr lang="ru-RU" sz="11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Интензивна</a:t>
                      </a:r>
                      <a:r>
                        <a:rPr lang="ru-RU" sz="1100" i="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техника </a:t>
                      </a:r>
                      <a:r>
                        <a:rPr lang="ru-RU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Пријеми</a:t>
                      </a:r>
                      <a:r>
                        <a:rPr lang="ru-RU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ударци по лопти, специфична техника </a:t>
                      </a: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Пријем </a:t>
                      </a:r>
                      <a:r>
                        <a:rPr lang="x-none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 предаја, континуирани </a:t>
                      </a:r>
                      <a:r>
                        <a:rPr lang="x-none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рад, метод игре примењена техника</a:t>
                      </a:r>
                      <a:endParaRPr lang="ru-RU" sz="11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Пријеми</a:t>
                      </a:r>
                      <a:r>
                        <a:rPr lang="ru-RU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ударци по лопти, специфична техника по позицијама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 </a:t>
                      </a:r>
                      <a:r>
                        <a:rPr lang="ru-RU" sz="1100" i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техника </a:t>
                      </a:r>
                      <a:r>
                        <a:rPr lang="ru-RU" sz="1100" i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- усавршавање</a:t>
                      </a:r>
                      <a:endParaRPr lang="ru-RU" sz="1100" i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" name="Up-Down Arrow 21"/>
          <p:cNvSpPr/>
          <p:nvPr/>
        </p:nvSpPr>
        <p:spPr>
          <a:xfrm>
            <a:off x="1991544" y="3068960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-Down Arrow 22"/>
          <p:cNvSpPr/>
          <p:nvPr/>
        </p:nvSpPr>
        <p:spPr>
          <a:xfrm>
            <a:off x="9624392" y="3069688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Up-Down Arrow 23"/>
          <p:cNvSpPr/>
          <p:nvPr/>
        </p:nvSpPr>
        <p:spPr>
          <a:xfrm>
            <a:off x="8040216" y="3069688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-Down Arrow 24"/>
          <p:cNvSpPr/>
          <p:nvPr/>
        </p:nvSpPr>
        <p:spPr>
          <a:xfrm>
            <a:off x="6456040" y="3069688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-Down Arrow 25"/>
          <p:cNvSpPr/>
          <p:nvPr/>
        </p:nvSpPr>
        <p:spPr>
          <a:xfrm>
            <a:off x="4943872" y="3069688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-Down Arrow 26"/>
          <p:cNvSpPr/>
          <p:nvPr/>
        </p:nvSpPr>
        <p:spPr>
          <a:xfrm>
            <a:off x="3503712" y="3069688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879093"/>
              </p:ext>
            </p:extLst>
          </p:nvPr>
        </p:nvGraphicFramePr>
        <p:xfrm>
          <a:off x="1415478" y="5229200"/>
          <a:ext cx="9001002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67"/>
                <a:gridCol w="1500167"/>
                <a:gridCol w="1500167"/>
                <a:gridCol w="1500167"/>
                <a:gridCol w="1500167"/>
                <a:gridCol w="1500167"/>
              </a:tblGrid>
              <a:tr h="1296144">
                <a:tc>
                  <a:txBody>
                    <a:bodyPr/>
                    <a:lstStyle/>
                    <a:p>
                      <a:pPr algn="ctr"/>
                      <a:endParaRPr lang="x-none" sz="1100" dirty="0" smtClean="0"/>
                    </a:p>
                    <a:p>
                      <a:pPr algn="ctr"/>
                      <a:r>
                        <a:rPr lang="x-none" sz="1200" baseline="0" dirty="0" smtClean="0">
                          <a:solidFill>
                            <a:srgbClr val="FFFF00"/>
                          </a:solidFill>
                        </a:rPr>
                        <a:t>ПСИХОЛОШКИ АСПЕКТ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Креирање</a:t>
                      </a:r>
                      <a:r>
                        <a:rPr lang="x-none" sz="1100" i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позитивног амбијента, забавна игра, следећи циљ 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Тензија, дуел игре,</a:t>
                      </a:r>
                      <a:r>
                        <a:rPr lang="x-none" sz="1100" i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фудбалска агресија – костобрани на тренингу?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Такмичење, </a:t>
                      </a:r>
                      <a:r>
                        <a:rPr lang="x-none" sz="1100" i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игра, креирати услове утакмице, заједничка активност после тренинга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Психолошко</a:t>
                      </a:r>
                      <a:r>
                        <a:rPr lang="x-none" sz="1100" i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растерећење, забаввна игра ’’у нешто’’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100" i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Припрема за </a:t>
                      </a:r>
                      <a:r>
                        <a:rPr lang="x-none" sz="1100" i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утамицу, активација,</a:t>
                      </a:r>
                      <a:r>
                        <a:rPr lang="x-none" sz="1100" i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концентрација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9" name="Up-Down Arrow 28"/>
          <p:cNvSpPr/>
          <p:nvPr/>
        </p:nvSpPr>
        <p:spPr>
          <a:xfrm>
            <a:off x="1979927" y="4653864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Up-Down Arrow 29"/>
          <p:cNvSpPr/>
          <p:nvPr/>
        </p:nvSpPr>
        <p:spPr>
          <a:xfrm>
            <a:off x="4956603" y="4677947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Up-Down Arrow 30"/>
          <p:cNvSpPr/>
          <p:nvPr/>
        </p:nvSpPr>
        <p:spPr>
          <a:xfrm>
            <a:off x="9624392" y="4677947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Up-Down Arrow 31"/>
          <p:cNvSpPr/>
          <p:nvPr/>
        </p:nvSpPr>
        <p:spPr>
          <a:xfrm>
            <a:off x="3503712" y="4653864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Up-Down Arrow 32"/>
          <p:cNvSpPr/>
          <p:nvPr/>
        </p:nvSpPr>
        <p:spPr>
          <a:xfrm>
            <a:off x="6460007" y="4651532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Up-Down Arrow 33"/>
          <p:cNvSpPr/>
          <p:nvPr/>
        </p:nvSpPr>
        <p:spPr>
          <a:xfrm>
            <a:off x="8040216" y="4651532"/>
            <a:ext cx="288032" cy="503328"/>
          </a:xfrm>
          <a:prstGeom prst="upDownArrow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51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905000" y="2819400"/>
            <a:ext cx="8229600" cy="29718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274320" indent="-27432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x-none" sz="2600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6900" y="-315416"/>
            <a:ext cx="8305800" cy="636680"/>
          </a:xfrm>
        </p:spPr>
        <p:txBody>
          <a:bodyPr>
            <a:normAutofit/>
          </a:bodyPr>
          <a:lstStyle/>
          <a:p>
            <a:pPr algn="ctr"/>
            <a:r>
              <a:rPr lang="x-none" sz="2000" b="1" dirty="0">
                <a:solidFill>
                  <a:srgbClr val="FFFF00"/>
                </a:solidFill>
              </a:rPr>
              <a:t>МОДЕЛ ТАКМИЧАРСКОГ МИКРОЦИКЛУСА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24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876586"/>
              </p:ext>
            </p:extLst>
          </p:nvPr>
        </p:nvGraphicFramePr>
        <p:xfrm>
          <a:off x="335360" y="404664"/>
          <a:ext cx="11593287" cy="685941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88143"/>
                <a:gridCol w="1288143"/>
                <a:gridCol w="1288143"/>
                <a:gridCol w="1288143"/>
                <a:gridCol w="1288143"/>
                <a:gridCol w="1288143"/>
                <a:gridCol w="1288143"/>
                <a:gridCol w="1288143"/>
                <a:gridCol w="1288143"/>
              </a:tblGrid>
              <a:tr h="387980"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 smtClean="0"/>
                        <a:t>ДАН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100" dirty="0" smtClean="0"/>
                        <a:t>СУБОТА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100" dirty="0" smtClean="0"/>
                        <a:t>НЕДЕЉА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100" dirty="0" smtClean="0"/>
                        <a:t>ПОНЕДЕЉАК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100" dirty="0" smtClean="0"/>
                        <a:t>УТОРАК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100" dirty="0" smtClean="0"/>
                        <a:t>СРЕДА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100" dirty="0" smtClean="0"/>
                        <a:t>ЧЕТВРТАК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100" dirty="0" smtClean="0"/>
                        <a:t>ПЕТАК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СУБОТА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5647">
                <a:tc>
                  <a:txBody>
                    <a:bodyPr/>
                    <a:lstStyle/>
                    <a:p>
                      <a:pPr algn="ctr"/>
                      <a:r>
                        <a:rPr lang="x-none" sz="900" b="1" dirty="0" smtClean="0">
                          <a:solidFill>
                            <a:schemeClr val="dk1"/>
                          </a:solidFill>
                        </a:rPr>
                        <a:t>ФИЗИОЛОШКИ</a:t>
                      </a:r>
                      <a:r>
                        <a:rPr lang="x-none" sz="900" b="1" baseline="0" dirty="0" smtClean="0">
                          <a:solidFill>
                            <a:schemeClr val="dk1"/>
                          </a:solidFill>
                        </a:rPr>
                        <a:t> АСПЕКТ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x-none" sz="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Специфична издржљивост</a:t>
                      </a:r>
                      <a:endParaRPr kumimoji="0" lang="ru-RU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800" i="1" dirty="0" smtClean="0"/>
                        <a:t>Пасиван</a:t>
                      </a:r>
                      <a:r>
                        <a:rPr lang="x-none" sz="800" i="1" baseline="0" dirty="0" smtClean="0"/>
                        <a:t> одмор</a:t>
                      </a:r>
                      <a:endParaRPr lang="en-US" sz="800" i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Општа</a:t>
                      </a:r>
                      <a:r>
                        <a:rPr lang="x-none" sz="800" i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снага – превенција, средњи аеробни интензитет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 снага (АНАЕ лактатни /алакттни)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 издржљивост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(зона </a:t>
                      </a:r>
                      <a:r>
                        <a:rPr lang="en-US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</a:t>
                      </a:r>
                      <a:r>
                        <a:rPr lang="ru-RU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en-US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max</a:t>
                      </a:r>
                      <a:r>
                        <a:rPr lang="x-none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брзина (АНАЕ алакттни</a:t>
                      </a:r>
                      <a:r>
                        <a:rPr lang="x-none" sz="8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 /</a:t>
                      </a:r>
                      <a:r>
                        <a:rPr lang="x-none" sz="800" i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опоравак ниски интензитет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Брзина реакције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x-none" sz="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Специфична издржљивост</a:t>
                      </a:r>
                      <a:endParaRPr kumimoji="0" lang="ru-RU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0827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chemeClr val="bg1"/>
                          </a:solidFill>
                        </a:rPr>
                        <a:t>ТАКТИЧКИ АСПЕКТ</a:t>
                      </a:r>
                      <a:endParaRPr lang="ru-RU" sz="9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x-none" sz="800" i="1" dirty="0" smtClean="0"/>
                    </a:p>
                    <a:p>
                      <a:pPr algn="ctr"/>
                      <a:r>
                        <a:rPr lang="x-none" sz="800" i="1" dirty="0" smtClean="0"/>
                        <a:t>Тимска</a:t>
                      </a:r>
                      <a:r>
                        <a:rPr lang="x-none" sz="800" i="1" baseline="0" dirty="0" smtClean="0"/>
                        <a:t> тактика </a:t>
                      </a:r>
                      <a:endParaRPr lang="en-US" sz="800" i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x-none" sz="800" i="1" dirty="0" smtClean="0"/>
                    </a:p>
                    <a:p>
                      <a:pPr algn="ctr"/>
                      <a:r>
                        <a:rPr lang="x-none" sz="800" i="1" dirty="0" smtClean="0"/>
                        <a:t>/</a:t>
                      </a:r>
                      <a:endParaRPr lang="en-US" sz="800" i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b="0" i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Принципи зонске одбране, организација напада</a:t>
                      </a:r>
                      <a:endParaRPr lang="ru-RU" sz="8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b="0" i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АНАЛИЗА</a:t>
                      </a:r>
                      <a:r>
                        <a:rPr lang="x-none" sz="800" b="0" i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800" b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b="0" i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Принципи пресинга, деф.транзиција – реакција на изгубљену лопту</a:t>
                      </a:r>
                      <a:endParaRPr lang="ru-RU" sz="8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b="0" i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Тимска и групна тактика напада и </a:t>
                      </a:r>
                      <a:r>
                        <a:rPr lang="x-none" sz="800" b="0" i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одбране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b="0" i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АНАЛИЗА</a:t>
                      </a:r>
                      <a:endParaRPr lang="ru-RU" sz="800" b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b="0" i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Почетак, орг. и завршница напада, оф.транзиција, </a:t>
                      </a:r>
                      <a:endParaRPr lang="ru-RU" sz="8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b="0" i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оф. прекиди</a:t>
                      </a:r>
                      <a:endParaRPr lang="ru-RU" sz="8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b="0" i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Рекапитулација – припрема за утакмицу</a:t>
                      </a:r>
                      <a:r>
                        <a:rPr lang="ru-RU" sz="800" b="0" i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x-none" sz="800" b="0" i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деф. </a:t>
                      </a:r>
                      <a:r>
                        <a:rPr lang="x-none" sz="800" b="0" i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Прекиди</a:t>
                      </a:r>
                      <a:endParaRPr lang="ru-RU" sz="8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x-none" sz="800" i="1" dirty="0" smtClean="0"/>
                    </a:p>
                    <a:p>
                      <a:pPr algn="ctr"/>
                      <a:r>
                        <a:rPr lang="x-none" sz="800" i="1" dirty="0" smtClean="0"/>
                        <a:t>Тимска</a:t>
                      </a:r>
                      <a:r>
                        <a:rPr lang="x-none" sz="800" i="1" baseline="0" dirty="0" smtClean="0"/>
                        <a:t> тактика </a:t>
                      </a:r>
                      <a:endParaRPr lang="en-US" sz="800" i="1" dirty="0"/>
                    </a:p>
                  </a:txBody>
                  <a:tcPr marL="68580" marR="68580" marT="0" marB="0"/>
                </a:tc>
              </a:tr>
              <a:tr h="614234">
                <a:tc>
                  <a:txBody>
                    <a:bodyPr/>
                    <a:lstStyle/>
                    <a:p>
                      <a:pPr algn="ctr"/>
                      <a:endParaRPr lang="x-none" sz="900" b="1" dirty="0" smtClean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r>
                        <a:rPr lang="x-none" sz="900" b="1" dirty="0" smtClean="0">
                          <a:solidFill>
                            <a:schemeClr val="dk1"/>
                          </a:solidFill>
                        </a:rPr>
                        <a:t>ТЕХНИЧКИ</a:t>
                      </a:r>
                      <a:r>
                        <a:rPr lang="x-none" sz="900" b="1" baseline="0" dirty="0" smtClean="0">
                          <a:solidFill>
                            <a:schemeClr val="dk1"/>
                          </a:solidFill>
                        </a:rPr>
                        <a:t> АСПЕКТ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x-none" sz="800" i="1" dirty="0" smtClean="0"/>
                    </a:p>
                    <a:p>
                      <a:pPr algn="ctr"/>
                      <a:r>
                        <a:rPr lang="x-none" sz="800" i="1" dirty="0" smtClean="0"/>
                        <a:t>Примењена</a:t>
                      </a:r>
                      <a:r>
                        <a:rPr lang="x-none" sz="800" i="1" baseline="0" dirty="0" smtClean="0"/>
                        <a:t> техника</a:t>
                      </a:r>
                      <a:endParaRPr lang="en-US" sz="800" i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x-none" sz="800" i="1" dirty="0" smtClean="0"/>
                    </a:p>
                    <a:p>
                      <a:pPr algn="ctr"/>
                      <a:endParaRPr lang="x-none" sz="800" i="1" dirty="0" smtClean="0"/>
                    </a:p>
                    <a:p>
                      <a:pPr algn="ctr"/>
                      <a:r>
                        <a:rPr lang="x-none" sz="800" i="1" dirty="0" smtClean="0"/>
                        <a:t>/</a:t>
                      </a:r>
                      <a:endParaRPr lang="en-US" sz="800" i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Контрола</a:t>
                      </a: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лопте</a:t>
                      </a: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вођење</a:t>
                      </a: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лопте</a:t>
                      </a: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жонглирање</a:t>
                      </a: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полигони</a:t>
                      </a: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Пријеми</a:t>
                      </a: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ударци</a:t>
                      </a: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по </a:t>
                      </a: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лопти</a:t>
                      </a: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специфична техника по </a:t>
                      </a: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позицијама</a:t>
                      </a:r>
                      <a:endParaRPr lang="ru-RU" sz="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Пријем - предаја, континуирани рад</a:t>
                      </a:r>
                      <a:endParaRPr lang="ru-RU" sz="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Пријеми</a:t>
                      </a: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ударци</a:t>
                      </a: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по </a:t>
                      </a: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лопти</a:t>
                      </a: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специфична техника по </a:t>
                      </a:r>
                      <a:r>
                        <a:rPr lang="ru-RU" sz="800" b="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позицијама</a:t>
                      </a:r>
                      <a:endParaRPr lang="ru-RU" sz="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Специфична техника по позицијама</a:t>
                      </a:r>
                      <a:endParaRPr lang="ru-RU" sz="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x-none" sz="800" i="1" dirty="0" smtClean="0"/>
                    </a:p>
                    <a:p>
                      <a:pPr algn="ctr"/>
                      <a:r>
                        <a:rPr lang="x-none" sz="800" i="1" dirty="0" smtClean="0"/>
                        <a:t>Примењена</a:t>
                      </a:r>
                      <a:r>
                        <a:rPr lang="x-none" sz="800" i="1" baseline="0" dirty="0" smtClean="0"/>
                        <a:t> техника</a:t>
                      </a:r>
                      <a:endParaRPr lang="en-US" sz="800" i="1" dirty="0"/>
                    </a:p>
                  </a:txBody>
                  <a:tcPr marL="68580" marR="68580" marT="0" marB="0"/>
                </a:tc>
              </a:tr>
              <a:tr h="325074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/>
                        <a:t>ПСИХОЛОШКИ АСПЕКТ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800" i="1" dirty="0" smtClean="0"/>
                        <a:t>Такмичење,</a:t>
                      </a:r>
                      <a:r>
                        <a:rPr lang="x-none" sz="800" i="1" baseline="0" dirty="0" smtClean="0"/>
                        <a:t> тензија </a:t>
                      </a:r>
                      <a:endParaRPr lang="en-US" sz="800" i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800" i="1" dirty="0" smtClean="0"/>
                        <a:t>Опоравак,</a:t>
                      </a:r>
                      <a:r>
                        <a:rPr lang="x-none" sz="800" i="1" baseline="0" dirty="0" smtClean="0"/>
                        <a:t> растерећење</a:t>
                      </a:r>
                      <a:endParaRPr lang="x-none" sz="800" i="1" dirty="0" smtClean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Увод у рад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Тензија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Такмичење, игра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Опуштање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Припрема за утамицу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800" i="1" dirty="0" smtClean="0"/>
                        <a:t>Такмичење,</a:t>
                      </a:r>
                      <a:r>
                        <a:rPr lang="x-none" sz="800" i="1" baseline="0" dirty="0" smtClean="0"/>
                        <a:t> тензија </a:t>
                      </a:r>
                      <a:endParaRPr lang="en-US" sz="800" i="1" dirty="0"/>
                    </a:p>
                  </a:txBody>
                  <a:tcPr marL="68580" marR="68580" marT="0" marB="0"/>
                </a:tc>
              </a:tr>
              <a:tr h="387067"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/>
                        <a:t>ИНТЕНЗИТЕТ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/>
                        <a:t>+++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i="1" dirty="0" smtClean="0"/>
                        <a:t>/</a:t>
                      </a:r>
                      <a:endParaRPr lang="en-US" sz="9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/>
                        <a:t>+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/>
                        <a:t>+++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/>
                        <a:t>++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x-none" sz="900" baseline="0" dirty="0" smtClean="0">
                          <a:solidFill>
                            <a:schemeClr val="dk1"/>
                          </a:solidFill>
                        </a:rPr>
                        <a:t> / </a:t>
                      </a:r>
                      <a:r>
                        <a:rPr lang="x-none" sz="900" dirty="0" smtClean="0">
                          <a:solidFill>
                            <a:schemeClr val="dk1"/>
                          </a:solidFill>
                        </a:rPr>
                        <a:t>+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/>
                        <a:t>+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/>
                        <a:t>+++</a:t>
                      </a:r>
                      <a:endParaRPr lang="en-US" sz="900" dirty="0"/>
                    </a:p>
                  </a:txBody>
                  <a:tcPr/>
                </a:tc>
              </a:tr>
              <a:tr h="290300">
                <a:tc>
                  <a:txBody>
                    <a:bodyPr/>
                    <a:lstStyle/>
                    <a:p>
                      <a:pPr algn="ctr"/>
                      <a:r>
                        <a:rPr lang="x-none" sz="900" b="0" dirty="0" smtClean="0">
                          <a:solidFill>
                            <a:schemeClr val="dk1"/>
                          </a:solidFill>
                        </a:rPr>
                        <a:t>ОБИМ</a:t>
                      </a:r>
                      <a:endParaRPr lang="ru-RU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/>
                        <a:t>++++</a:t>
                      </a:r>
                      <a:endParaRPr lang="en-US" sz="9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i="1" dirty="0" smtClean="0"/>
                        <a:t>/</a:t>
                      </a:r>
                      <a:endParaRPr lang="en-US" sz="900" i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r>
                        <a:rPr lang="x-none" sz="900" dirty="0" smtClean="0"/>
                        <a:t>++ 90’</a:t>
                      </a:r>
                      <a:endParaRPr lang="ru-RU" sz="9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/>
                        <a:t>+ 75’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/>
                        <a:t>+++  90’-</a:t>
                      </a:r>
                      <a:r>
                        <a:rPr lang="x-none" sz="900" baseline="0" dirty="0" smtClean="0"/>
                        <a:t> </a:t>
                      </a:r>
                      <a:r>
                        <a:rPr lang="x-none" sz="900" dirty="0" smtClean="0"/>
                        <a:t>100’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>
                          <a:solidFill>
                            <a:schemeClr val="dk1"/>
                          </a:solidFill>
                        </a:rPr>
                        <a:t>+ / - 65’-</a:t>
                      </a:r>
                      <a:r>
                        <a:rPr lang="x-none" sz="900" baseline="0" dirty="0" smtClean="0">
                          <a:solidFill>
                            <a:schemeClr val="dk1"/>
                          </a:solidFill>
                        </a:rPr>
                        <a:t> 75’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>
                          <a:solidFill>
                            <a:schemeClr val="dk1"/>
                          </a:solidFill>
                        </a:rPr>
                        <a:t>- 60’</a:t>
                      </a:r>
                      <a:endParaRPr lang="ru-RU" sz="9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900" dirty="0" smtClean="0"/>
                        <a:t>++++</a:t>
                      </a:r>
                      <a:endParaRPr lang="en-US" sz="900" dirty="0"/>
                    </a:p>
                  </a:txBody>
                  <a:tcPr marL="68580" marR="68580" marT="0" marB="0"/>
                </a:tc>
              </a:tr>
              <a:tr h="2952907">
                <a:tc>
                  <a:txBody>
                    <a:bodyPr/>
                    <a:lstStyle/>
                    <a:p>
                      <a:endParaRPr lang="ru-RU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sz="10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</a:rPr>
                        <a:t>САДРЖАЈ</a:t>
                      </a:r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</a:rPr>
                        <a:t> ТРЕНИНГА </a:t>
                      </a:r>
                      <a:endParaRPr lang="ru-RU" sz="1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УТАКМИЦА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b="1" i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ru-RU" sz="800" b="1" i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ru-RU" sz="800" b="1" i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ru-RU" sz="800" b="1" i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ru-RU" sz="800" b="1" i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ru-RU" sz="800" b="1" i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ru-RU" sz="800" b="1" i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ru-RU" sz="1200" b="1" i="0" dirty="0" smtClean="0">
                          <a:solidFill>
                            <a:schemeClr val="bg1"/>
                          </a:solidFill>
                        </a:rPr>
                        <a:t>СЛОБОДАН</a:t>
                      </a:r>
                      <a:r>
                        <a:rPr lang="ru-RU" sz="1200" b="1" i="0" baseline="0" dirty="0" smtClean="0">
                          <a:solidFill>
                            <a:schemeClr val="bg1"/>
                          </a:solidFill>
                        </a:rPr>
                        <a:t> ДАН</a:t>
                      </a:r>
                      <a:endParaRPr lang="ru-RU" sz="1200" b="1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dirty="0" smtClean="0"/>
                        <a:t>Снага / превенција 30’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dirty="0" smtClean="0"/>
                        <a:t>Забавна</a:t>
                      </a:r>
                      <a:r>
                        <a:rPr lang="x-none" sz="1200" baseline="0" dirty="0" smtClean="0"/>
                        <a:t> игра 10’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АЕ континуирана техника 15’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АЕ игра 10 на 10 20’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Растрчавање 10’</a:t>
                      </a:r>
                      <a:endParaRPr lang="x-none" sz="120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x-non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Координација + инт.техника загревање 20’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x-non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Експлозивна игра – мали простор 10’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x-non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Рад по групама – сп.снага 20’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x-non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Дуел игра 1:1, 2:2, 3:3 15’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x-non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Игра 10 на 10 за пресинг, транзиције 10’</a:t>
                      </a:r>
                    </a:p>
                    <a:p>
                      <a:endParaRPr lang="en-US" sz="1200" dirty="0"/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dirty="0" smtClean="0"/>
                        <a:t>Загревање</a:t>
                      </a:r>
                      <a:r>
                        <a:rPr lang="x-none" sz="1200" baseline="0" dirty="0" smtClean="0"/>
                        <a:t> са лоптом или без 15’</a:t>
                      </a:r>
                      <a:endParaRPr lang="x-none" sz="120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Полигон технике пријем - предаја 15’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Игра чувања лопте – већи простор 20’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Игра 10 на 10 – цео терен или 2/3 терена 40’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Додатни рад 10’</a:t>
                      </a:r>
                      <a:endParaRPr lang="x-none" sz="1200" dirty="0" smtClean="0"/>
                    </a:p>
                    <a:p>
                      <a:endParaRPr lang="en-US" sz="1200" dirty="0"/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dirty="0" smtClean="0"/>
                        <a:t>Забавна</a:t>
                      </a:r>
                      <a:r>
                        <a:rPr lang="x-none" sz="1200" baseline="0" dirty="0" smtClean="0"/>
                        <a:t> игра + загревање 10’</a:t>
                      </a:r>
                      <a:endParaRPr lang="x-none" sz="120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Инт. Техника 10’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Шева 10’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Брзи напад / шаблони у организацији 15’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 Тактичка игра 10 на 10 мали интензитет 15’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Офанзивни прекиди</a:t>
                      </a:r>
                      <a:endParaRPr lang="x-none" sz="1200" dirty="0" smtClean="0"/>
                    </a:p>
                    <a:p>
                      <a:endParaRPr lang="en-US" sz="1200" dirty="0"/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dirty="0" smtClean="0"/>
                        <a:t>Загревање</a:t>
                      </a:r>
                      <a:r>
                        <a:rPr lang="x-none" sz="1200" baseline="0" dirty="0" smtClean="0"/>
                        <a:t> са лоптом 15’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Игра за брзину реакције 10’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Игра 10 на 10 на пола терена – рекапит. 25’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АЕ игра 10 на 10 20’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x-none" sz="1200" baseline="0" dirty="0" smtClean="0"/>
                        <a:t>Дефанзивни прекиди 10’</a:t>
                      </a:r>
                      <a:endParaRPr lang="x-none" sz="1200" dirty="0" smtClean="0"/>
                    </a:p>
                    <a:p>
                      <a:endParaRPr lang="en-US" sz="1200" dirty="0"/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УТАКМИЦА</a:t>
                      </a:r>
                    </a:p>
                    <a:p>
                      <a:pPr algn="ctr"/>
                      <a:endParaRPr lang="ru-RU" sz="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68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ceft-fss.rs/template/logo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2" y="355322"/>
            <a:ext cx="3657599" cy="1016279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43100" y="2780928"/>
            <a:ext cx="8305800" cy="1143000"/>
          </a:xfrm>
        </p:spPr>
        <p:txBody>
          <a:bodyPr/>
          <a:lstStyle/>
          <a:p>
            <a:pPr algn="ctr"/>
            <a:r>
              <a:rPr lang="x-none" dirty="0" smtClean="0"/>
              <a:t>Питања?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25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905000" y="1828800"/>
            <a:ext cx="8229600" cy="48006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x-none" sz="1600" b="1" dirty="0">
              <a:solidFill>
                <a:srgbClr val="FFFF00"/>
              </a:solidFill>
            </a:endParaRPr>
          </a:p>
          <a:p>
            <a:pPr marL="274320" indent="-27432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x-none" sz="26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4677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ceft-fss.rs/template/logo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2" y="355322"/>
            <a:ext cx="3657599" cy="1016279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43100" y="2780928"/>
            <a:ext cx="8305800" cy="1143000"/>
          </a:xfrm>
        </p:spPr>
        <p:txBody>
          <a:bodyPr/>
          <a:lstStyle/>
          <a:p>
            <a:pPr algn="ctr"/>
            <a:r>
              <a:rPr lang="x-none" dirty="0" smtClean="0"/>
              <a:t>ХВАЛА НА ПАЖЊИ!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26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905000" y="1828800"/>
            <a:ext cx="8229600" cy="48006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x-none" sz="1600" b="1" dirty="0">
              <a:solidFill>
                <a:srgbClr val="FFFF00"/>
              </a:solidFill>
            </a:endParaRPr>
          </a:p>
          <a:p>
            <a:pPr marL="274320" indent="-27432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x-none" sz="26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413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21502568"/>
              </p:ext>
            </p:extLst>
          </p:nvPr>
        </p:nvGraphicFramePr>
        <p:xfrm>
          <a:off x="767408" y="548680"/>
          <a:ext cx="1058517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559496" y="692696"/>
            <a:ext cx="845820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4400" b="1" dirty="0" smtClean="0">
                <a:solidFill>
                  <a:srgbClr val="FFFF00"/>
                </a:solidFill>
              </a:rPr>
              <a:t>ЦИКЛУСИ У ФУДБАЛСКОМ ТРЕНИНГУ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8891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4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78868" y="692696"/>
            <a:ext cx="845820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4400" b="1" dirty="0" smtClean="0">
                <a:solidFill>
                  <a:srgbClr val="FFFF00"/>
                </a:solidFill>
              </a:rPr>
              <a:t>ПЕРИОДИ</a:t>
            </a:r>
            <a:r>
              <a:rPr lang="x-none" sz="14400" b="1" dirty="0" smtClean="0">
                <a:solidFill>
                  <a:srgbClr val="FFFF00"/>
                </a:solidFill>
              </a:rPr>
              <a:t> ТОКОМ ЈЕДНЕ СЕЗОНЕ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485254567"/>
              </p:ext>
            </p:extLst>
          </p:nvPr>
        </p:nvGraphicFramePr>
        <p:xfrm>
          <a:off x="1268512" y="1268760"/>
          <a:ext cx="9078912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3359696" y="4941168"/>
            <a:ext cx="4896544" cy="122413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3200" dirty="0" smtClean="0"/>
              <a:t>МИКРОЦИКЛУСИ</a:t>
            </a:r>
            <a:endParaRPr lang="en-US" sz="3200" dirty="0"/>
          </a:p>
        </p:txBody>
      </p:sp>
      <p:sp>
        <p:nvSpPr>
          <p:cNvPr id="12" name="Right Arrow 11"/>
          <p:cNvSpPr/>
          <p:nvPr/>
        </p:nvSpPr>
        <p:spPr>
          <a:xfrm rot="2772837">
            <a:off x="3140893" y="3958516"/>
            <a:ext cx="136815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5447928" y="3573016"/>
            <a:ext cx="638917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Arrow 13"/>
          <p:cNvSpPr/>
          <p:nvPr/>
        </p:nvSpPr>
        <p:spPr>
          <a:xfrm rot="19129375">
            <a:off x="6909842" y="3970118"/>
            <a:ext cx="1379379" cy="50110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992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5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78868" y="692696"/>
            <a:ext cx="845820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4400" b="1" dirty="0" smtClean="0">
                <a:solidFill>
                  <a:srgbClr val="FFFF00"/>
                </a:solidFill>
              </a:rPr>
              <a:t>МИКРОЦИКЛУС У ФУДБАЛУ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11424" y="1700808"/>
            <a:ext cx="8229600" cy="29718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Микроциклус представља најзначајнију структурну јединицу у тренажном процесу у фудбалу.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Период између 2 утакмице, у фудбалу се најчешће односи на недељни план и програм рада, али може бити и краћи.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Микроциклуси дефинишу оптималан однос рада и одмора,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/>
              <a:t>Д</a:t>
            </a:r>
            <a:r>
              <a:rPr lang="x-none" sz="2000" dirty="0" smtClean="0"/>
              <a:t>ефинишу распоред различитих типова тренинга најчешже на недељном нивоу 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Дефинишу кумулативне ефекте тренажног процеса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endParaRPr lang="x-none" sz="2000" dirty="0"/>
          </a:p>
        </p:txBody>
      </p:sp>
    </p:spTree>
    <p:extLst>
      <p:ext uri="{BB962C8B-B14F-4D97-AF65-F5344CB8AC3E}">
        <p14:creationId xmlns:p14="http://schemas.microsoft.com/office/powerpoint/2010/main" val="1777955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6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78868" y="692696"/>
            <a:ext cx="845820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4400" b="1" dirty="0" smtClean="0">
                <a:solidFill>
                  <a:srgbClr val="FFFF00"/>
                </a:solidFill>
              </a:rPr>
              <a:t>ТАКМИЧАРСКИ ПЕРИОД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6729" y="1499333"/>
            <a:ext cx="6994697" cy="444994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65751947-DDF9-D5B0-884B-55862A7525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472" y="2852936"/>
            <a:ext cx="10153128" cy="2886288"/>
          </a:xfrm>
          <a:prstGeom prst="rect">
            <a:avLst/>
          </a:prstGeom>
          <a:scene3d>
            <a:camera prst="perspectiveContrastingLeftFacing" fov="2700000">
              <a:rot lat="0" lon="2400000" rev="2159400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55202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7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78868" y="692696"/>
            <a:ext cx="845820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4400" b="1" dirty="0" smtClean="0">
                <a:solidFill>
                  <a:srgbClr val="FFFF00"/>
                </a:solidFill>
              </a:rPr>
              <a:t>ТАКМИЧАРСКИ МИКРОЦИКЛУС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07368" y="1765216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Такмичарски микроциклус представља  микроциклус у такмичарском периоду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Циљеви такмичарског микроциклуса :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Постизање високог нивоа форме на почетку такмичарског периода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Одржавање постигнутог нивоа спортске форме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Проналажење оптималног односа рада и одмора – правило суперкомпензације, избећи претренираност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Одржавање високог нивоа функционалних и моторичких способности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800" b="1" dirty="0" smtClean="0"/>
              <a:t>И најважнији циљ – остваривање позитивног резултата на утакмици!</a:t>
            </a:r>
            <a:endParaRPr lang="x-none" sz="2800" b="1" dirty="0"/>
          </a:p>
        </p:txBody>
      </p:sp>
    </p:spTree>
    <p:extLst>
      <p:ext uri="{BB962C8B-B14F-4D97-AF65-F5344CB8AC3E}">
        <p14:creationId xmlns:p14="http://schemas.microsoft.com/office/powerpoint/2010/main" val="131510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78868" y="692696"/>
            <a:ext cx="8909620" cy="565150"/>
          </a:xfrm>
          <a:prstGeom prst="rect">
            <a:avLst/>
          </a:prstGeom>
        </p:spPr>
        <p:txBody>
          <a:bodyPr anchor="t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14400" b="1" dirty="0" smtClean="0">
                <a:solidFill>
                  <a:srgbClr val="FFFF00"/>
                </a:solidFill>
              </a:rPr>
              <a:t>ТИПОВИ ТАКМИЧАРСКОГ  МИКРОЦИКЛУСА </a:t>
            </a:r>
            <a:r>
              <a:rPr lang="x-none" sz="4000" dirty="0"/>
              <a:t/>
            </a:r>
            <a:br>
              <a:rPr lang="x-none" sz="4000" dirty="0"/>
            </a:br>
            <a:r>
              <a:rPr lang="x-none" sz="4000" dirty="0"/>
              <a:t/>
            </a:r>
            <a:br>
              <a:rPr lang="x-none" sz="4000" dirty="0"/>
            </a:br>
            <a:endParaRPr lang="en-US" sz="4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07368" y="1765216"/>
            <a:ext cx="11496470" cy="475252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Arial" pitchFamily="34" charset="0"/>
              <a:buChar char="•"/>
              <a:defRPr/>
            </a:pPr>
            <a:r>
              <a:rPr lang="x-none" sz="2000" dirty="0" smtClean="0"/>
              <a:t>Разликујемо различите структуре МЦ у односу на њихово место у такмичарском периоду :</a:t>
            </a:r>
          </a:p>
          <a:p>
            <a:pPr marL="342900" indent="-342900">
              <a:spcBef>
                <a:spcPct val="20000"/>
              </a:spcBef>
              <a:buClr>
                <a:schemeClr val="accent3"/>
              </a:buClr>
              <a:buSzPct val="95000"/>
              <a:buFontTx/>
              <a:buChar char="-"/>
              <a:defRPr/>
            </a:pPr>
            <a:r>
              <a:rPr lang="x-none" sz="2000" b="1" dirty="0" smtClean="0"/>
              <a:t>Микроциклус уласка у спортску форму</a:t>
            </a:r>
          </a:p>
          <a:p>
            <a:pPr marL="342900" indent="-342900">
              <a:spcBef>
                <a:spcPct val="20000"/>
              </a:spcBef>
              <a:buClr>
                <a:schemeClr val="accent3"/>
              </a:buClr>
              <a:buSzPct val="95000"/>
              <a:buFontTx/>
              <a:buChar char="-"/>
              <a:defRPr/>
            </a:pPr>
            <a:r>
              <a:rPr lang="x-none" sz="2000" b="1" dirty="0" smtClean="0"/>
              <a:t>Микроциклус одржавања спортске форме</a:t>
            </a:r>
          </a:p>
          <a:p>
            <a:pPr marL="342900" indent="-342900">
              <a:spcBef>
                <a:spcPct val="20000"/>
              </a:spcBef>
              <a:buClr>
                <a:schemeClr val="accent3"/>
              </a:buClr>
              <a:buSzPct val="95000"/>
              <a:buFontTx/>
              <a:buChar char="-"/>
              <a:defRPr/>
            </a:pPr>
            <a:r>
              <a:rPr lang="x-none" sz="2000" b="1" dirty="0" smtClean="0"/>
              <a:t>Микроциклус растерећења</a:t>
            </a:r>
          </a:p>
          <a:p>
            <a:pPr marL="342900" indent="-342900">
              <a:spcBef>
                <a:spcPct val="20000"/>
              </a:spcBef>
              <a:buClr>
                <a:schemeClr val="accent3"/>
              </a:buClr>
              <a:buSzPct val="95000"/>
              <a:buFontTx/>
              <a:buChar char="-"/>
              <a:defRPr/>
            </a:pPr>
            <a:r>
              <a:rPr lang="x-none" sz="2000" b="1" dirty="0" smtClean="0"/>
              <a:t>Микроциклус ударног стимулуса – оптерећења</a:t>
            </a:r>
          </a:p>
          <a:p>
            <a:pPr marL="342900" indent="-342900">
              <a:spcBef>
                <a:spcPct val="20000"/>
              </a:spcBef>
              <a:buClr>
                <a:schemeClr val="accent3"/>
              </a:buClr>
              <a:buSzPct val="95000"/>
              <a:buFontTx/>
              <a:buChar char="-"/>
              <a:defRPr/>
            </a:pPr>
            <a:r>
              <a:rPr lang="x-none" sz="2000" b="1" dirty="0" smtClean="0"/>
              <a:t>...</a:t>
            </a:r>
          </a:p>
          <a:p>
            <a:pPr marL="457200" indent="-457200">
              <a:spcBef>
                <a:spcPct val="20000"/>
              </a:spcBef>
              <a:buClr>
                <a:schemeClr val="accent3"/>
              </a:buClr>
              <a:buSzPct val="95000"/>
              <a:buFontTx/>
              <a:buChar char="-"/>
              <a:defRPr/>
            </a:pPr>
            <a:endParaRPr lang="x-none" sz="2800" b="1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6706F90B-E62C-95A0-44D6-67F02C7EC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512" y="4209354"/>
            <a:ext cx="9210674" cy="2624416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69454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9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393192" y="640489"/>
            <a:ext cx="9197652" cy="565150"/>
          </a:xfrm>
          <a:prstGeom prst="rect">
            <a:avLst/>
          </a:prstGeom>
        </p:spPr>
        <p:txBody>
          <a:bodyPr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x-none" sz="2800" b="1" dirty="0" smtClean="0">
                <a:solidFill>
                  <a:srgbClr val="FFFF00"/>
                </a:solidFill>
              </a:rPr>
              <a:t>СЛАГАЊЕ МИКРОЦИКЛУСА У ТАКМИЧАРСКОМ ПЕРИОДУ </a:t>
            </a:r>
            <a:r>
              <a:rPr lang="x-none" sz="2800" dirty="0"/>
              <a:t/>
            </a:r>
            <a:br>
              <a:rPr lang="x-none" sz="2800" dirty="0"/>
            </a:br>
            <a:r>
              <a:rPr lang="x-none" sz="2800" dirty="0"/>
              <a:t/>
            </a:r>
            <a:br>
              <a:rPr lang="x-none" sz="2800" dirty="0"/>
            </a:b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536871" y="1348431"/>
            <a:ext cx="708283" cy="4524315"/>
          </a:xfrm>
          <a:prstGeom prst="rect">
            <a:avLst/>
          </a:prstGeom>
          <a:solidFill>
            <a:sysClr val="window" lastClr="FFFFFF">
              <a:alpha val="65000"/>
            </a:sys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 </a:t>
            </a:r>
            <a:r>
              <a:rPr kumimoji="0" lang="x-none" sz="12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M</a:t>
            </a:r>
            <a:r>
              <a:rPr lang="x-none" sz="1200" b="1" i="1" kern="0" dirty="0">
                <a:solidFill>
                  <a:prstClr val="black"/>
                </a:solidFill>
                <a:latin typeface="Century Gothic" panose="020B0502020202020204" pitchFamily="34" charset="0"/>
              </a:rPr>
              <a:t>Ц</a:t>
            </a:r>
            <a:endParaRPr kumimoji="0" lang="x-none" sz="12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</a:rPr>
              <a:t>           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9876" y="1341369"/>
            <a:ext cx="2636927" cy="4616648"/>
          </a:xfrm>
          <a:prstGeom prst="rect">
            <a:avLst/>
          </a:prstGeom>
          <a:solidFill>
            <a:sysClr val="window" lastClr="FFFFFF">
              <a:alpha val="65000"/>
            </a:sys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4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...MЦ растерећења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x-none" sz="1400" i="1" kern="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Специфичности </a:t>
            </a:r>
            <a:r>
              <a:rPr kumimoji="0" lang="x-none" sz="14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–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4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тејпер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3618" y="1348430"/>
            <a:ext cx="1899319" cy="4678204"/>
          </a:xfrm>
          <a:prstGeom prst="rect">
            <a:avLst/>
          </a:prstGeom>
          <a:solidFill>
            <a:sysClr val="window" lastClr="FFFFFF">
              <a:alpha val="65000"/>
            </a:sys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x-none" sz="1400" b="1" i="1" kern="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x-none" sz="1400" b="1" i="1" kern="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Предтакм</a:t>
            </a:r>
            <a:r>
              <a:rPr kumimoji="0" lang="x-none" sz="14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. MЦ </a:t>
            </a:r>
            <a:r>
              <a:rPr kumimoji="0" lang="x-none" sz="14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itchFamily="34" charset="0"/>
              </a:rPr>
              <a:t> </a:t>
            </a:r>
            <a:endParaRPr kumimoji="0" lang="x-none" sz="1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x-none" sz="1400" i="1" kern="0" dirty="0">
              <a:solidFill>
                <a:prstClr val="black"/>
              </a:solidFill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x-none" sz="1400" i="1" kern="0" dirty="0">
              <a:solidFill>
                <a:prstClr val="black"/>
              </a:solidFill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x-none" sz="1400" i="1" kern="0" dirty="0" smtClean="0">
                <a:solidFill>
                  <a:prstClr val="black"/>
                </a:solidFill>
                <a:latin typeface="Century Gothic" pitchFamily="34" charset="0"/>
              </a:rPr>
              <a:t>Специфичности</a:t>
            </a: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7818" y="2119531"/>
            <a:ext cx="1590748" cy="2739211"/>
          </a:xfrm>
          <a:prstGeom prst="rect">
            <a:avLst/>
          </a:prstGeom>
          <a:solidFill>
            <a:srgbClr val="00B0F0">
              <a:alpha val="65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Специфична структура,</a:t>
            </a: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Организација, трајање...</a:t>
            </a: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sz="1600" i="1" dirty="0">
              <a:solidFill>
                <a:prstClr val="black"/>
              </a:solidFill>
              <a:latin typeface="Century Gothic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sz="1400" i="1" dirty="0">
              <a:solidFill>
                <a:prstClr val="black"/>
              </a:solidFill>
              <a:latin typeface="Century Gothic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sz="1400" i="1" dirty="0">
              <a:solidFill>
                <a:prstClr val="black"/>
              </a:solidFill>
              <a:latin typeface="Century Gothic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75345" y="1333666"/>
            <a:ext cx="1699020" cy="4678204"/>
          </a:xfrm>
          <a:prstGeom prst="rect">
            <a:avLst/>
          </a:prstGeom>
          <a:solidFill>
            <a:sysClr val="window" lastClr="FFFFFF">
              <a:alpha val="65000"/>
            </a:sys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4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MC </a:t>
            </a:r>
            <a:r>
              <a:rPr lang="x-none" sz="1400" b="1" i="1" kern="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повећаног стимулуса</a:t>
            </a: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x-none" sz="1400" i="1" kern="0" dirty="0" smtClean="0">
                <a:solidFill>
                  <a:prstClr val="black"/>
                </a:solidFill>
                <a:latin typeface="Century Gothic" pitchFamily="34" charset="0"/>
              </a:rPr>
              <a:t>Специфичности</a:t>
            </a:r>
            <a:r>
              <a:rPr kumimoji="0" lang="x-none" sz="14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itchFamily="34" charset="0"/>
              </a:rPr>
              <a:t> - </a:t>
            </a:r>
            <a:r>
              <a:rPr lang="x-none" sz="1400" i="1" kern="0" dirty="0" smtClean="0">
                <a:solidFill>
                  <a:prstClr val="black"/>
                </a:solidFill>
                <a:latin typeface="Century Gothic" pitchFamily="34" charset="0"/>
              </a:rPr>
              <a:t>тејпер</a:t>
            </a: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27167" y="2396672"/>
            <a:ext cx="1469255" cy="2246769"/>
          </a:xfrm>
          <a:prstGeom prst="rect">
            <a:avLst/>
          </a:prstGeom>
          <a:solidFill>
            <a:srgbClr val="00B050">
              <a:alpha val="65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Специфична средства</a:t>
            </a: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Повећан укупан обим оптерећења</a:t>
            </a: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1400" b="1" i="1" dirty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( I-?, O-?)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План – кад</a:t>
            </a:r>
            <a:r>
              <a:rPr lang="en-US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i="1" dirty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?</a:t>
            </a:r>
            <a:r>
              <a:rPr lang="x-none" sz="1400" b="1" i="1" dirty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06945" y="1982815"/>
            <a:ext cx="2402791" cy="2893100"/>
          </a:xfrm>
          <a:prstGeom prst="rect">
            <a:avLst/>
          </a:prstGeom>
          <a:solidFill>
            <a:srgbClr val="FFC000">
              <a:alpha val="65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Специфичан циљ – продужено трајање сп.форме</a:t>
            </a: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Специфична средства</a:t>
            </a: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Смањен укупан обим </a:t>
            </a:r>
            <a:r>
              <a:rPr lang="x-none" sz="1400" b="1" i="1" dirty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( I-?, O-?)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Индивидуално, групно, тимски...</a:t>
            </a: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План </a:t>
            </a:r>
            <a:r>
              <a:rPr lang="x-none" sz="1400" b="1" i="1" dirty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– </a:t>
            </a:r>
            <a:r>
              <a:rPr lang="x-none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кад </a:t>
            </a:r>
            <a:r>
              <a:rPr lang="en-US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?</a:t>
            </a:r>
            <a:endParaRPr lang="x-none" sz="1400" i="1" dirty="0">
              <a:solidFill>
                <a:prstClr val="black"/>
              </a:solidFill>
              <a:latin typeface="Century Gothic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28247" y="1348431"/>
            <a:ext cx="708283" cy="4524315"/>
          </a:xfrm>
          <a:prstGeom prst="rect">
            <a:avLst/>
          </a:prstGeom>
          <a:solidFill>
            <a:sysClr val="window" lastClr="FFFFFF">
              <a:alpha val="65000"/>
            </a:sys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2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</a:t>
            </a:r>
            <a:r>
              <a:rPr kumimoji="0" lang="en-US" sz="12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 </a:t>
            </a:r>
            <a:r>
              <a:rPr kumimoji="0" lang="x-none" sz="12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MЦ</a:t>
            </a:r>
            <a:endParaRPr kumimoji="0" lang="x-none" sz="12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</a:rPr>
              <a:t>           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424189" y="1355455"/>
            <a:ext cx="708283" cy="4524315"/>
          </a:xfrm>
          <a:prstGeom prst="rect">
            <a:avLst/>
          </a:prstGeom>
          <a:solidFill>
            <a:sysClr val="window" lastClr="FFFFFF">
              <a:alpha val="65000"/>
            </a:sys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4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MЦ</a:t>
            </a:r>
            <a:endParaRPr kumimoji="0" lang="x-none" sz="14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</a:rPr>
              <a:t>           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24858" y="2957197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3200" b="1" dirty="0">
                <a:solidFill>
                  <a:prstClr val="black"/>
                </a:solidFill>
                <a:latin typeface="Arial" charset="0"/>
              </a:rPr>
              <a:t>...</a:t>
            </a:r>
            <a:endParaRPr lang="en-US" sz="3200" b="1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989172" y="3074344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3200" b="1" dirty="0">
                <a:solidFill>
                  <a:prstClr val="black"/>
                </a:solidFill>
                <a:latin typeface="Arial" charset="0"/>
              </a:rPr>
              <a:t>...</a:t>
            </a:r>
            <a:endParaRPr lang="en-US" sz="3200" b="1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318169" y="1355455"/>
            <a:ext cx="1478863" cy="4678204"/>
          </a:xfrm>
          <a:prstGeom prst="rect">
            <a:avLst/>
          </a:prstGeom>
          <a:solidFill>
            <a:sysClr val="window" lastClr="FFFFFF">
              <a:alpha val="65000"/>
            </a:sys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4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...MC </a:t>
            </a:r>
            <a:r>
              <a:rPr lang="x-none" sz="1400" b="1" i="1" kern="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растерећења</a:t>
            </a: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x-none" sz="1400" i="1" kern="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Специфичности</a:t>
            </a:r>
            <a:endParaRPr kumimoji="0" lang="x-none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344472" y="2492896"/>
            <a:ext cx="1389434" cy="1969770"/>
          </a:xfrm>
          <a:prstGeom prst="rect">
            <a:avLst/>
          </a:prstGeom>
          <a:solidFill>
            <a:srgbClr val="00B0F0">
              <a:alpha val="65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x-none" sz="1400" b="1" i="1" dirty="0" smtClean="0">
                <a:solidFill>
                  <a:srgbClr val="44546A">
                    <a:lumMod val="50000"/>
                  </a:srgbClr>
                </a:solidFill>
                <a:latin typeface="Century Gothic" panose="020B0502020202020204" pitchFamily="34" charset="0"/>
              </a:rPr>
              <a:t>Специфична структура последњих МЦ у полусезони</a:t>
            </a:r>
            <a:endParaRPr lang="x-none" sz="1400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b="1" i="1" dirty="0">
              <a:solidFill>
                <a:srgbClr val="44546A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x-none" sz="1600" i="1" dirty="0">
              <a:solidFill>
                <a:prstClr val="black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94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5380</TotalTime>
  <Words>2021</Words>
  <Application>Microsoft Macintosh PowerPoint</Application>
  <PresentationFormat>Widescreen</PresentationFormat>
  <Paragraphs>740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Century Gothic</vt:lpstr>
      <vt:lpstr>DaunPenh</vt:lpstr>
      <vt:lpstr>ＭＳ Ｐゴシック</vt:lpstr>
      <vt:lpstr>Times New Roman</vt:lpstr>
      <vt:lpstr>Wingdings 3</vt:lpstr>
      <vt:lpstr>Slice</vt:lpstr>
      <vt:lpstr>PowerPoint Presentation</vt:lpstr>
      <vt:lpstr>САДРЖАЈ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МОДЕЛ ТАКМИЧАРСКОГ МИКРОЦИКЛУСА</vt:lpstr>
      <vt:lpstr>Питања?</vt:lpstr>
      <vt:lpstr>ХВАЛА НА ПАЖЊИ!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Microsoft Office User</cp:lastModifiedBy>
  <cp:revision>160</cp:revision>
  <dcterms:created xsi:type="dcterms:W3CDTF">2022-03-29T13:43:03Z</dcterms:created>
  <dcterms:modified xsi:type="dcterms:W3CDTF">2024-03-01T12:50:19Z</dcterms:modified>
</cp:coreProperties>
</file>